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176" r:id="rId4"/>
  </p:sldMasterIdLst>
  <p:notesMasterIdLst>
    <p:notesMasterId r:id="rId63"/>
  </p:notesMasterIdLst>
  <p:handoutMasterIdLst>
    <p:handoutMasterId r:id="rId64"/>
  </p:handoutMasterIdLst>
  <p:sldIdLst>
    <p:sldId id="303" r:id="rId5"/>
    <p:sldId id="365" r:id="rId6"/>
    <p:sldId id="356" r:id="rId7"/>
    <p:sldId id="359" r:id="rId8"/>
    <p:sldId id="361" r:id="rId9"/>
    <p:sldId id="362" r:id="rId10"/>
    <p:sldId id="363" r:id="rId11"/>
    <p:sldId id="364" r:id="rId12"/>
    <p:sldId id="366" r:id="rId13"/>
    <p:sldId id="367" r:id="rId14"/>
    <p:sldId id="368" r:id="rId15"/>
    <p:sldId id="369" r:id="rId16"/>
    <p:sldId id="370" r:id="rId17"/>
    <p:sldId id="371" r:id="rId18"/>
    <p:sldId id="372" r:id="rId19"/>
    <p:sldId id="373" r:id="rId20"/>
    <p:sldId id="374" r:id="rId21"/>
    <p:sldId id="375" r:id="rId22"/>
    <p:sldId id="376" r:id="rId23"/>
    <p:sldId id="377" r:id="rId24"/>
    <p:sldId id="378" r:id="rId25"/>
    <p:sldId id="379" r:id="rId26"/>
    <p:sldId id="380" r:id="rId27"/>
    <p:sldId id="381" r:id="rId28"/>
    <p:sldId id="382" r:id="rId29"/>
    <p:sldId id="383" r:id="rId30"/>
    <p:sldId id="384" r:id="rId31"/>
    <p:sldId id="385" r:id="rId32"/>
    <p:sldId id="431" r:id="rId33"/>
    <p:sldId id="386" r:id="rId34"/>
    <p:sldId id="388" r:id="rId35"/>
    <p:sldId id="389" r:id="rId36"/>
    <p:sldId id="390" r:id="rId37"/>
    <p:sldId id="391" r:id="rId38"/>
    <p:sldId id="392" r:id="rId39"/>
    <p:sldId id="393" r:id="rId40"/>
    <p:sldId id="394" r:id="rId41"/>
    <p:sldId id="395" r:id="rId42"/>
    <p:sldId id="396" r:id="rId43"/>
    <p:sldId id="397" r:id="rId44"/>
    <p:sldId id="398" r:id="rId45"/>
    <p:sldId id="399" r:id="rId46"/>
    <p:sldId id="400" r:id="rId47"/>
    <p:sldId id="430" r:id="rId48"/>
    <p:sldId id="402" r:id="rId49"/>
    <p:sldId id="404" r:id="rId50"/>
    <p:sldId id="406" r:id="rId51"/>
    <p:sldId id="408" r:id="rId52"/>
    <p:sldId id="410" r:id="rId53"/>
    <p:sldId id="412" r:id="rId54"/>
    <p:sldId id="414" r:id="rId55"/>
    <p:sldId id="416" r:id="rId56"/>
    <p:sldId id="418" r:id="rId57"/>
    <p:sldId id="420" r:id="rId58"/>
    <p:sldId id="422" r:id="rId59"/>
    <p:sldId id="424" r:id="rId60"/>
    <p:sldId id="426" r:id="rId61"/>
    <p:sldId id="428" r:id="rId62"/>
  </p:sldIdLst>
  <p:sldSz cx="9906000" cy="6858000" type="A4"/>
  <p:notesSz cx="6797675" cy="9926638"/>
  <p:defaultTextStyle>
    <a:defPPr>
      <a:defRPr lang="fi-FI"/>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18" y="4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3522"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ea typeface="ＭＳ Ｐゴシック" pitchFamily="34" charset="-128"/>
                <a:cs typeface="+mn-cs"/>
              </a:defRPr>
            </a:lvl1pPr>
          </a:lstStyle>
          <a:p>
            <a:pPr>
              <a:defRPr/>
            </a:pPr>
            <a:endParaRPr lang="fi-FI"/>
          </a:p>
        </p:txBody>
      </p:sp>
      <p:sp>
        <p:nvSpPr>
          <p:cNvPr id="3" name="Päivämäärän paikkamerkki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82C5E41-FCCF-4782-8D74-3B46CD16A59E}" type="datetimeFigureOut">
              <a:rPr lang="fi-FI" altLang="fi-FI"/>
              <a:pPr/>
              <a:t>18.8.2014</a:t>
            </a:fld>
            <a:endParaRPr lang="fi-FI" altLang="fi-FI"/>
          </a:p>
        </p:txBody>
      </p:sp>
      <p:sp>
        <p:nvSpPr>
          <p:cNvPr id="4" name="Alatunnisteen paikkamerkki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charset="0"/>
                <a:ea typeface="ＭＳ Ｐゴシック" pitchFamily="34" charset="-128"/>
                <a:cs typeface="+mn-cs"/>
              </a:defRPr>
            </a:lvl1pPr>
          </a:lstStyle>
          <a:p>
            <a:pPr>
              <a:defRPr/>
            </a:pPr>
            <a:endParaRPr lang="fi-FI"/>
          </a:p>
        </p:txBody>
      </p:sp>
      <p:sp>
        <p:nvSpPr>
          <p:cNvPr id="5" name="Dian numeron paikkamerkki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A917BAF-94CD-4D99-A029-224B36BAB6B6}" type="slidenum">
              <a:rPr lang="fi-FI" altLang="fi-FI"/>
              <a:pPr/>
              <a:t>‹#›</a:t>
            </a:fld>
            <a:endParaRPr lang="fi-FI" altLang="fi-FI"/>
          </a:p>
        </p:txBody>
      </p:sp>
    </p:spTree>
    <p:extLst>
      <p:ext uri="{BB962C8B-B14F-4D97-AF65-F5344CB8AC3E}">
        <p14:creationId xmlns:p14="http://schemas.microsoft.com/office/powerpoint/2010/main" val="560684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34" charset="-128"/>
                <a:cs typeface="+mn-cs"/>
              </a:defRPr>
            </a:lvl1pPr>
          </a:lstStyle>
          <a:p>
            <a:pPr>
              <a:defRPr/>
            </a:pPr>
            <a:endParaRPr lang="fi-FI"/>
          </a:p>
        </p:txBody>
      </p:sp>
      <p:sp>
        <p:nvSpPr>
          <p:cNvPr id="6147" name="Rectangle 3"/>
          <p:cNvSpPr>
            <a:spLocks noGrp="1" noChangeArrowheads="1"/>
          </p:cNvSpPr>
          <p:nvPr>
            <p:ph type="dt" idx="1"/>
          </p:nvPr>
        </p:nvSpPr>
        <p:spPr bwMode="auto">
          <a:xfrm>
            <a:off x="3851275" y="0"/>
            <a:ext cx="2946400" cy="4968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4" charset="-128"/>
                <a:cs typeface="+mn-cs"/>
              </a:defRPr>
            </a:lvl1pPr>
          </a:lstStyle>
          <a:p>
            <a:pPr>
              <a:defRPr/>
            </a:pPr>
            <a:endParaRPr lang="fi-FI"/>
          </a:p>
        </p:txBody>
      </p:sp>
      <p:sp>
        <p:nvSpPr>
          <p:cNvPr id="8196" name="Rectangle 4"/>
          <p:cNvSpPr>
            <a:spLocks noGrp="1" noRot="1" noChangeAspect="1" noChangeArrowheads="1" noTextEdit="1"/>
          </p:cNvSpPr>
          <p:nvPr>
            <p:ph type="sldImg" idx="2"/>
          </p:nvPr>
        </p:nvSpPr>
        <p:spPr bwMode="auto">
          <a:xfrm>
            <a:off x="711200" y="744538"/>
            <a:ext cx="5375275" cy="3722687"/>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 uri="{FAA26D3D-D897-4be2-8F04-BA451C77F1D7}">
              <ma14:placeholderFlag xmlns="" xmlns:ma14="http://schemas.microsoft.com/office/mac/drawingml/2011/main" val="1"/>
            </a:ext>
          </a:extLst>
        </p:spPr>
      </p:sp>
      <p:sp>
        <p:nvSpPr>
          <p:cNvPr id="6149" name="Rectangle 5"/>
          <p:cNvSpPr>
            <a:spLocks noGrp="1" noChangeArrowheads="1"/>
          </p:cNvSpPr>
          <p:nvPr>
            <p:ph type="body" sz="quarter" idx="3"/>
          </p:nvPr>
        </p:nvSpPr>
        <p:spPr bwMode="auto">
          <a:xfrm>
            <a:off x="906463" y="4714875"/>
            <a:ext cx="4984750" cy="44672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150" name="Rectangle 6"/>
          <p:cNvSpPr>
            <a:spLocks noGrp="1" noChangeArrowheads="1"/>
          </p:cNvSpPr>
          <p:nvPr>
            <p:ph type="ftr" sz="quarter" idx="4"/>
          </p:nvPr>
        </p:nvSpPr>
        <p:spPr bwMode="auto">
          <a:xfrm>
            <a:off x="0" y="9429750"/>
            <a:ext cx="2946400" cy="4968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34" charset="-128"/>
                <a:cs typeface="+mn-cs"/>
              </a:defRPr>
            </a:lvl1pPr>
          </a:lstStyle>
          <a:p>
            <a:pPr>
              <a:defRPr/>
            </a:pPr>
            <a:endParaRPr lang="fi-FI"/>
          </a:p>
        </p:txBody>
      </p:sp>
      <p:sp>
        <p:nvSpPr>
          <p:cNvPr id="6151" name="Rectangle 7"/>
          <p:cNvSpPr>
            <a:spLocks noGrp="1" noChangeArrowheads="1"/>
          </p:cNvSpPr>
          <p:nvPr>
            <p:ph type="sldNum" sz="quarter" idx="5"/>
          </p:nvPr>
        </p:nvSpPr>
        <p:spPr bwMode="auto">
          <a:xfrm>
            <a:off x="3851275" y="9429750"/>
            <a:ext cx="2946400" cy="4968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14DB14D5-9BF9-4E28-BD85-AADA9C5030B6}" type="slidenum">
              <a:rPr lang="fi-FI" altLang="fi-FI"/>
              <a:pPr/>
              <a:t>‹#›</a:t>
            </a:fld>
            <a:endParaRPr lang="fi-FI" altLang="fi-FI"/>
          </a:p>
        </p:txBody>
      </p:sp>
    </p:spTree>
    <p:extLst>
      <p:ext uri="{BB962C8B-B14F-4D97-AF65-F5344CB8AC3E}">
        <p14:creationId xmlns:p14="http://schemas.microsoft.com/office/powerpoint/2010/main" val="8916384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CE23779D-8453-4D52-A122-C1444E6A0177}" type="slidenum">
              <a:rPr lang="fi-FI" altLang="fi-FI" sz="1200"/>
              <a:pPr/>
              <a:t>1</a:t>
            </a:fld>
            <a:endParaRPr lang="fi-FI" altLang="fi-FI" sz="1200"/>
          </a:p>
        </p:txBody>
      </p:sp>
      <p:sp>
        <p:nvSpPr>
          <p:cNvPr id="9219"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p:spPr>
        <p:txBody>
          <a:bodyPr/>
          <a:lstStyle/>
          <a:p>
            <a:pPr eaLnBrk="1" hangingPunct="1"/>
            <a:endParaRPr lang="en-US" altLang="fi-FI" smtClean="0">
              <a:latin typeface="Arial" pitchFamily="34" charset="0"/>
            </a:endParaRPr>
          </a:p>
        </p:txBody>
      </p:sp>
    </p:spTree>
    <p:extLst>
      <p:ext uri="{BB962C8B-B14F-4D97-AF65-F5344CB8AC3E}">
        <p14:creationId xmlns:p14="http://schemas.microsoft.com/office/powerpoint/2010/main" val="2404431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49</a:t>
            </a:fld>
            <a:endParaRPr lang="fi-FI">
              <a:solidFill>
                <a:srgbClr val="000000"/>
              </a:solidFill>
            </a:endParaRPr>
          </a:p>
        </p:txBody>
      </p:sp>
    </p:spTree>
    <p:extLst>
      <p:ext uri="{BB962C8B-B14F-4D97-AF65-F5344CB8AC3E}">
        <p14:creationId xmlns:p14="http://schemas.microsoft.com/office/powerpoint/2010/main" val="4067757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50</a:t>
            </a:fld>
            <a:endParaRPr lang="fi-FI">
              <a:solidFill>
                <a:srgbClr val="000000"/>
              </a:solidFill>
            </a:endParaRPr>
          </a:p>
        </p:txBody>
      </p:sp>
    </p:spTree>
    <p:extLst>
      <p:ext uri="{BB962C8B-B14F-4D97-AF65-F5344CB8AC3E}">
        <p14:creationId xmlns:p14="http://schemas.microsoft.com/office/powerpoint/2010/main" val="3431272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51</a:t>
            </a:fld>
            <a:endParaRPr lang="fi-FI">
              <a:solidFill>
                <a:srgbClr val="000000"/>
              </a:solidFill>
            </a:endParaRPr>
          </a:p>
        </p:txBody>
      </p:sp>
    </p:spTree>
    <p:extLst>
      <p:ext uri="{BB962C8B-B14F-4D97-AF65-F5344CB8AC3E}">
        <p14:creationId xmlns:p14="http://schemas.microsoft.com/office/powerpoint/2010/main" val="2209976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52</a:t>
            </a:fld>
            <a:endParaRPr lang="fi-FI">
              <a:solidFill>
                <a:srgbClr val="000000"/>
              </a:solidFill>
            </a:endParaRPr>
          </a:p>
        </p:txBody>
      </p:sp>
    </p:spTree>
    <p:extLst>
      <p:ext uri="{BB962C8B-B14F-4D97-AF65-F5344CB8AC3E}">
        <p14:creationId xmlns:p14="http://schemas.microsoft.com/office/powerpoint/2010/main" val="2931249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53</a:t>
            </a:fld>
            <a:endParaRPr lang="fi-FI">
              <a:solidFill>
                <a:srgbClr val="000000"/>
              </a:solidFill>
            </a:endParaRPr>
          </a:p>
        </p:txBody>
      </p:sp>
    </p:spTree>
    <p:extLst>
      <p:ext uri="{BB962C8B-B14F-4D97-AF65-F5344CB8AC3E}">
        <p14:creationId xmlns:p14="http://schemas.microsoft.com/office/powerpoint/2010/main" val="1440156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54</a:t>
            </a:fld>
            <a:endParaRPr lang="fi-FI">
              <a:solidFill>
                <a:srgbClr val="000000"/>
              </a:solidFill>
            </a:endParaRPr>
          </a:p>
        </p:txBody>
      </p:sp>
    </p:spTree>
    <p:extLst>
      <p:ext uri="{BB962C8B-B14F-4D97-AF65-F5344CB8AC3E}">
        <p14:creationId xmlns:p14="http://schemas.microsoft.com/office/powerpoint/2010/main" val="323651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55</a:t>
            </a:fld>
            <a:endParaRPr lang="fi-FI">
              <a:solidFill>
                <a:srgbClr val="000000"/>
              </a:solidFill>
            </a:endParaRPr>
          </a:p>
        </p:txBody>
      </p:sp>
    </p:spTree>
    <p:extLst>
      <p:ext uri="{BB962C8B-B14F-4D97-AF65-F5344CB8AC3E}">
        <p14:creationId xmlns:p14="http://schemas.microsoft.com/office/powerpoint/2010/main" val="2841751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56</a:t>
            </a:fld>
            <a:endParaRPr lang="fi-FI">
              <a:solidFill>
                <a:srgbClr val="000000"/>
              </a:solidFill>
            </a:endParaRPr>
          </a:p>
        </p:txBody>
      </p:sp>
    </p:spTree>
    <p:extLst>
      <p:ext uri="{BB962C8B-B14F-4D97-AF65-F5344CB8AC3E}">
        <p14:creationId xmlns:p14="http://schemas.microsoft.com/office/powerpoint/2010/main" val="10599103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57</a:t>
            </a:fld>
            <a:endParaRPr lang="fi-FI">
              <a:solidFill>
                <a:srgbClr val="000000"/>
              </a:solidFill>
            </a:endParaRPr>
          </a:p>
        </p:txBody>
      </p:sp>
    </p:spTree>
    <p:extLst>
      <p:ext uri="{BB962C8B-B14F-4D97-AF65-F5344CB8AC3E}">
        <p14:creationId xmlns:p14="http://schemas.microsoft.com/office/powerpoint/2010/main" val="3934523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58</a:t>
            </a:fld>
            <a:endParaRPr lang="fi-FI">
              <a:solidFill>
                <a:srgbClr val="000000"/>
              </a:solidFill>
            </a:endParaRPr>
          </a:p>
        </p:txBody>
      </p:sp>
    </p:spTree>
    <p:extLst>
      <p:ext uri="{BB962C8B-B14F-4D97-AF65-F5344CB8AC3E}">
        <p14:creationId xmlns:p14="http://schemas.microsoft.com/office/powerpoint/2010/main" val="14140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F2DD5380-9B02-48CB-82C8-38D6F092D32E}" type="slidenum">
              <a:rPr lang="fi-FI" altLang="fi-FI" sz="1000"/>
              <a:pPr>
                <a:spcBef>
                  <a:spcPct val="0"/>
                </a:spcBef>
                <a:buClrTx/>
                <a:buFontTx/>
                <a:buNone/>
              </a:pPr>
              <a:t>2</a:t>
            </a:fld>
            <a:endParaRPr lang="fi-FI" altLang="fi-FI" sz="1000"/>
          </a:p>
        </p:txBody>
      </p:sp>
      <p:sp>
        <p:nvSpPr>
          <p:cNvPr id="128003" name="Text Box 1"/>
          <p:cNvSpPr txBox="1">
            <a:spLocks noChangeArrowheads="1"/>
          </p:cNvSpPr>
          <p:nvPr/>
        </p:nvSpPr>
        <p:spPr bwMode="auto">
          <a:xfrm>
            <a:off x="5554663" y="6396038"/>
            <a:ext cx="42465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9080" tIns="0" rIns="19080" bIns="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A6FC4C99-3914-436D-8294-25D529407E8C}" type="slidenum">
              <a:rPr lang="fi-FI" altLang="fi-FI" sz="1000" i="1"/>
              <a:pPr algn="r" eaLnBrk="1" hangingPunct="1">
                <a:spcBef>
                  <a:spcPct val="0"/>
                </a:spcBef>
                <a:buClrTx/>
                <a:buFontTx/>
                <a:buNone/>
              </a:pPr>
              <a:t>2</a:t>
            </a:fld>
            <a:endParaRPr lang="fi-FI" altLang="fi-FI" sz="1000" i="1"/>
          </a:p>
        </p:txBody>
      </p:sp>
      <p:sp>
        <p:nvSpPr>
          <p:cNvPr id="128004" name="Rectangle 2"/>
          <p:cNvSpPr>
            <a:spLocks noGrp="1" noRot="1" noChangeAspect="1" noChangeArrowheads="1" noTextEdit="1"/>
          </p:cNvSpPr>
          <p:nvPr>
            <p:ph type="sldImg"/>
          </p:nvPr>
        </p:nvSpPr>
        <p:spPr>
          <a:xfrm>
            <a:off x="3086100" y="511175"/>
            <a:ext cx="3627438" cy="2513013"/>
          </a:xfrm>
          <a:solidFill>
            <a:srgbClr val="FFFFFF"/>
          </a:solidFill>
          <a:ln>
            <a:solidFill>
              <a:srgbClr val="000000"/>
            </a:solidFill>
            <a:miter lim="800000"/>
            <a:headEnd/>
            <a:tailEnd/>
          </a:ln>
        </p:spPr>
      </p:sp>
      <p:sp>
        <p:nvSpPr>
          <p:cNvPr id="128005" name="Rectangle 3"/>
          <p:cNvSpPr>
            <a:spLocks noGrp="1" noChangeArrowheads="1"/>
          </p:cNvSpPr>
          <p:nvPr>
            <p:ph type="body" idx="1"/>
          </p:nvPr>
        </p:nvSpPr>
        <p:spPr>
          <a:xfrm>
            <a:off x="1303338" y="3198813"/>
            <a:ext cx="7192962" cy="3030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ts val="450"/>
              </a:spcBef>
              <a:tabLst>
                <a:tab pos="0" algn="l"/>
                <a:tab pos="760413" algn="l"/>
                <a:tab pos="1522413" algn="l"/>
                <a:tab pos="2286000" algn="l"/>
                <a:tab pos="3046413" algn="l"/>
                <a:tab pos="3808413" algn="l"/>
                <a:tab pos="4572000" algn="l"/>
                <a:tab pos="5332413" algn="l"/>
                <a:tab pos="6094413" algn="l"/>
                <a:tab pos="6858000" algn="l"/>
                <a:tab pos="7618413" algn="l"/>
                <a:tab pos="8380413" algn="l"/>
                <a:tab pos="9144000" algn="l"/>
                <a:tab pos="9904413" algn="l"/>
                <a:tab pos="10666413" algn="l"/>
              </a:tabLst>
            </a:pPr>
            <a:endParaRPr lang="fi-FI" altLang="fi-FI" smtClean="0">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2911353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F2DD5380-9B02-48CB-82C8-38D6F092D32E}" type="slidenum">
              <a:rPr lang="fi-FI" altLang="fi-FI" sz="1000"/>
              <a:pPr>
                <a:spcBef>
                  <a:spcPct val="0"/>
                </a:spcBef>
                <a:buClrTx/>
                <a:buFontTx/>
                <a:buNone/>
              </a:pPr>
              <a:t>9</a:t>
            </a:fld>
            <a:endParaRPr lang="fi-FI" altLang="fi-FI" sz="1000"/>
          </a:p>
        </p:txBody>
      </p:sp>
      <p:sp>
        <p:nvSpPr>
          <p:cNvPr id="128003" name="Text Box 1"/>
          <p:cNvSpPr txBox="1">
            <a:spLocks noChangeArrowheads="1"/>
          </p:cNvSpPr>
          <p:nvPr/>
        </p:nvSpPr>
        <p:spPr bwMode="auto">
          <a:xfrm>
            <a:off x="5554663" y="6396038"/>
            <a:ext cx="42465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9080" tIns="0" rIns="19080" bIns="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A6FC4C99-3914-436D-8294-25D529407E8C}" type="slidenum">
              <a:rPr lang="fi-FI" altLang="fi-FI" sz="1000" i="1"/>
              <a:pPr algn="r" eaLnBrk="1" hangingPunct="1">
                <a:spcBef>
                  <a:spcPct val="0"/>
                </a:spcBef>
                <a:buClrTx/>
                <a:buFontTx/>
                <a:buNone/>
              </a:pPr>
              <a:t>9</a:t>
            </a:fld>
            <a:endParaRPr lang="fi-FI" altLang="fi-FI" sz="1000" i="1"/>
          </a:p>
        </p:txBody>
      </p:sp>
      <p:sp>
        <p:nvSpPr>
          <p:cNvPr id="128004" name="Rectangle 2"/>
          <p:cNvSpPr>
            <a:spLocks noGrp="1" noRot="1" noChangeAspect="1" noChangeArrowheads="1" noTextEdit="1"/>
          </p:cNvSpPr>
          <p:nvPr>
            <p:ph type="sldImg"/>
          </p:nvPr>
        </p:nvSpPr>
        <p:spPr>
          <a:xfrm>
            <a:off x="3086100" y="511175"/>
            <a:ext cx="3627438" cy="2513013"/>
          </a:xfrm>
          <a:solidFill>
            <a:srgbClr val="FFFFFF"/>
          </a:solidFill>
          <a:ln>
            <a:solidFill>
              <a:srgbClr val="000000"/>
            </a:solidFill>
            <a:miter lim="800000"/>
            <a:headEnd/>
            <a:tailEnd/>
          </a:ln>
        </p:spPr>
      </p:sp>
      <p:sp>
        <p:nvSpPr>
          <p:cNvPr id="128005" name="Rectangle 3"/>
          <p:cNvSpPr>
            <a:spLocks noGrp="1" noChangeArrowheads="1"/>
          </p:cNvSpPr>
          <p:nvPr>
            <p:ph type="body" idx="1"/>
          </p:nvPr>
        </p:nvSpPr>
        <p:spPr>
          <a:xfrm>
            <a:off x="1303338" y="3198813"/>
            <a:ext cx="7192962" cy="3030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ts val="450"/>
              </a:spcBef>
              <a:tabLst>
                <a:tab pos="0" algn="l"/>
                <a:tab pos="760413" algn="l"/>
                <a:tab pos="1522413" algn="l"/>
                <a:tab pos="2286000" algn="l"/>
                <a:tab pos="3046413" algn="l"/>
                <a:tab pos="3808413" algn="l"/>
                <a:tab pos="4572000" algn="l"/>
                <a:tab pos="5332413" algn="l"/>
                <a:tab pos="6094413" algn="l"/>
                <a:tab pos="6858000" algn="l"/>
                <a:tab pos="7618413" algn="l"/>
                <a:tab pos="8380413" algn="l"/>
                <a:tab pos="9144000" algn="l"/>
                <a:tab pos="9904413" algn="l"/>
                <a:tab pos="10666413" algn="l"/>
              </a:tabLst>
            </a:pPr>
            <a:endParaRPr lang="fi-FI" altLang="fi-FI" smtClean="0">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2614417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F2DD5380-9B02-48CB-82C8-38D6F092D32E}" type="slidenum">
              <a:rPr lang="fi-FI" altLang="fi-FI" sz="1000"/>
              <a:pPr>
                <a:spcBef>
                  <a:spcPct val="0"/>
                </a:spcBef>
                <a:buClrTx/>
                <a:buFontTx/>
                <a:buNone/>
              </a:pPr>
              <a:t>30</a:t>
            </a:fld>
            <a:endParaRPr lang="fi-FI" altLang="fi-FI" sz="1000"/>
          </a:p>
        </p:txBody>
      </p:sp>
      <p:sp>
        <p:nvSpPr>
          <p:cNvPr id="128003" name="Text Box 1"/>
          <p:cNvSpPr txBox="1">
            <a:spLocks noChangeArrowheads="1"/>
          </p:cNvSpPr>
          <p:nvPr/>
        </p:nvSpPr>
        <p:spPr bwMode="auto">
          <a:xfrm>
            <a:off x="5554663" y="6396038"/>
            <a:ext cx="42465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9080" tIns="0" rIns="19080" bIns="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A6FC4C99-3914-436D-8294-25D529407E8C}" type="slidenum">
              <a:rPr lang="fi-FI" altLang="fi-FI" sz="1000" i="1"/>
              <a:pPr algn="r" eaLnBrk="1" hangingPunct="1">
                <a:spcBef>
                  <a:spcPct val="0"/>
                </a:spcBef>
                <a:buClrTx/>
                <a:buFontTx/>
                <a:buNone/>
              </a:pPr>
              <a:t>30</a:t>
            </a:fld>
            <a:endParaRPr lang="fi-FI" altLang="fi-FI" sz="1000" i="1"/>
          </a:p>
        </p:txBody>
      </p:sp>
      <p:sp>
        <p:nvSpPr>
          <p:cNvPr id="128004" name="Rectangle 2"/>
          <p:cNvSpPr>
            <a:spLocks noGrp="1" noRot="1" noChangeAspect="1" noChangeArrowheads="1" noTextEdit="1"/>
          </p:cNvSpPr>
          <p:nvPr>
            <p:ph type="sldImg"/>
          </p:nvPr>
        </p:nvSpPr>
        <p:spPr>
          <a:xfrm>
            <a:off x="3086100" y="511175"/>
            <a:ext cx="3627438" cy="2513013"/>
          </a:xfrm>
          <a:solidFill>
            <a:srgbClr val="FFFFFF"/>
          </a:solidFill>
          <a:ln>
            <a:solidFill>
              <a:srgbClr val="000000"/>
            </a:solidFill>
            <a:miter lim="800000"/>
            <a:headEnd/>
            <a:tailEnd/>
          </a:ln>
        </p:spPr>
      </p:sp>
      <p:sp>
        <p:nvSpPr>
          <p:cNvPr id="128005" name="Rectangle 3"/>
          <p:cNvSpPr>
            <a:spLocks noGrp="1" noChangeArrowheads="1"/>
          </p:cNvSpPr>
          <p:nvPr>
            <p:ph type="body" idx="1"/>
          </p:nvPr>
        </p:nvSpPr>
        <p:spPr>
          <a:xfrm>
            <a:off x="1303338" y="3198813"/>
            <a:ext cx="7192962" cy="3030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ts val="450"/>
              </a:spcBef>
              <a:tabLst>
                <a:tab pos="0" algn="l"/>
                <a:tab pos="760413" algn="l"/>
                <a:tab pos="1522413" algn="l"/>
                <a:tab pos="2286000" algn="l"/>
                <a:tab pos="3046413" algn="l"/>
                <a:tab pos="3808413" algn="l"/>
                <a:tab pos="4572000" algn="l"/>
                <a:tab pos="5332413" algn="l"/>
                <a:tab pos="6094413" algn="l"/>
                <a:tab pos="6858000" algn="l"/>
                <a:tab pos="7618413" algn="l"/>
                <a:tab pos="8380413" algn="l"/>
                <a:tab pos="9144000" algn="l"/>
                <a:tab pos="9904413" algn="l"/>
                <a:tab pos="10666413" algn="l"/>
              </a:tabLst>
            </a:pPr>
            <a:endParaRPr lang="fi-FI" altLang="fi-FI" smtClean="0">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3314650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F2DD5380-9B02-48CB-82C8-38D6F092D32E}" type="slidenum">
              <a:rPr lang="fi-FI" altLang="fi-FI" sz="1000"/>
              <a:pPr>
                <a:spcBef>
                  <a:spcPct val="0"/>
                </a:spcBef>
                <a:buClrTx/>
                <a:buFontTx/>
                <a:buNone/>
              </a:pPr>
              <a:t>44</a:t>
            </a:fld>
            <a:endParaRPr lang="fi-FI" altLang="fi-FI" sz="1000"/>
          </a:p>
        </p:txBody>
      </p:sp>
      <p:sp>
        <p:nvSpPr>
          <p:cNvPr id="128003" name="Text Box 1"/>
          <p:cNvSpPr txBox="1">
            <a:spLocks noChangeArrowheads="1"/>
          </p:cNvSpPr>
          <p:nvPr/>
        </p:nvSpPr>
        <p:spPr bwMode="auto">
          <a:xfrm>
            <a:off x="5554663" y="6396038"/>
            <a:ext cx="42465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9080" tIns="0" rIns="19080" bIns="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fld id="{A6FC4C99-3914-436D-8294-25D529407E8C}" type="slidenum">
              <a:rPr lang="fi-FI" altLang="fi-FI" sz="1000" i="1"/>
              <a:pPr algn="r" eaLnBrk="1" hangingPunct="1">
                <a:spcBef>
                  <a:spcPct val="0"/>
                </a:spcBef>
                <a:buClrTx/>
                <a:buFontTx/>
                <a:buNone/>
              </a:pPr>
              <a:t>44</a:t>
            </a:fld>
            <a:endParaRPr lang="fi-FI" altLang="fi-FI" sz="1000" i="1"/>
          </a:p>
        </p:txBody>
      </p:sp>
      <p:sp>
        <p:nvSpPr>
          <p:cNvPr id="128004" name="Rectangle 2"/>
          <p:cNvSpPr>
            <a:spLocks noGrp="1" noRot="1" noChangeAspect="1" noChangeArrowheads="1" noTextEdit="1"/>
          </p:cNvSpPr>
          <p:nvPr>
            <p:ph type="sldImg"/>
          </p:nvPr>
        </p:nvSpPr>
        <p:spPr>
          <a:xfrm>
            <a:off x="3086100" y="511175"/>
            <a:ext cx="3627438" cy="2513013"/>
          </a:xfrm>
          <a:solidFill>
            <a:srgbClr val="FFFFFF"/>
          </a:solidFill>
          <a:ln>
            <a:solidFill>
              <a:srgbClr val="000000"/>
            </a:solidFill>
            <a:miter lim="800000"/>
            <a:headEnd/>
            <a:tailEnd/>
          </a:ln>
        </p:spPr>
      </p:sp>
      <p:sp>
        <p:nvSpPr>
          <p:cNvPr id="128005" name="Rectangle 3"/>
          <p:cNvSpPr>
            <a:spLocks noGrp="1" noChangeArrowheads="1"/>
          </p:cNvSpPr>
          <p:nvPr>
            <p:ph type="body" idx="1"/>
          </p:nvPr>
        </p:nvSpPr>
        <p:spPr>
          <a:xfrm>
            <a:off x="1303338" y="3198813"/>
            <a:ext cx="7192962" cy="3030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spcBef>
                <a:spcPts val="450"/>
              </a:spcBef>
              <a:tabLst>
                <a:tab pos="0" algn="l"/>
                <a:tab pos="760413" algn="l"/>
                <a:tab pos="1522413" algn="l"/>
                <a:tab pos="2286000" algn="l"/>
                <a:tab pos="3046413" algn="l"/>
                <a:tab pos="3808413" algn="l"/>
                <a:tab pos="4572000" algn="l"/>
                <a:tab pos="5332413" algn="l"/>
                <a:tab pos="6094413" algn="l"/>
                <a:tab pos="6858000" algn="l"/>
                <a:tab pos="7618413" algn="l"/>
                <a:tab pos="8380413" algn="l"/>
                <a:tab pos="9144000" algn="l"/>
                <a:tab pos="9904413" algn="l"/>
                <a:tab pos="10666413" algn="l"/>
              </a:tabLst>
            </a:pPr>
            <a:endParaRPr lang="fi-FI" altLang="fi-FI" smtClean="0">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2689801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45</a:t>
            </a:fld>
            <a:endParaRPr lang="fi-FI">
              <a:solidFill>
                <a:srgbClr val="000000"/>
              </a:solidFill>
            </a:endParaRPr>
          </a:p>
        </p:txBody>
      </p:sp>
    </p:spTree>
    <p:extLst>
      <p:ext uri="{BB962C8B-B14F-4D97-AF65-F5344CB8AC3E}">
        <p14:creationId xmlns:p14="http://schemas.microsoft.com/office/powerpoint/2010/main" val="1929875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46</a:t>
            </a:fld>
            <a:endParaRPr lang="fi-FI">
              <a:solidFill>
                <a:srgbClr val="000000"/>
              </a:solidFill>
            </a:endParaRPr>
          </a:p>
        </p:txBody>
      </p:sp>
    </p:spTree>
    <p:extLst>
      <p:ext uri="{BB962C8B-B14F-4D97-AF65-F5344CB8AC3E}">
        <p14:creationId xmlns:p14="http://schemas.microsoft.com/office/powerpoint/2010/main" val="2934507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47</a:t>
            </a:fld>
            <a:endParaRPr lang="fi-FI">
              <a:solidFill>
                <a:srgbClr val="000000"/>
              </a:solidFill>
            </a:endParaRPr>
          </a:p>
        </p:txBody>
      </p:sp>
    </p:spTree>
    <p:extLst>
      <p:ext uri="{BB962C8B-B14F-4D97-AF65-F5344CB8AC3E}">
        <p14:creationId xmlns:p14="http://schemas.microsoft.com/office/powerpoint/2010/main" val="2975251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A2C7CD86-5F04-4684-B58C-0F303F49A7FF}" type="slidenum">
              <a:rPr lang="fi-FI" smtClean="0">
                <a:solidFill>
                  <a:srgbClr val="000000"/>
                </a:solidFill>
              </a:rPr>
              <a:pPr/>
              <a:t>48</a:t>
            </a:fld>
            <a:endParaRPr lang="fi-FI">
              <a:solidFill>
                <a:srgbClr val="000000"/>
              </a:solidFill>
            </a:endParaRPr>
          </a:p>
        </p:txBody>
      </p:sp>
    </p:spTree>
    <p:extLst>
      <p:ext uri="{BB962C8B-B14F-4D97-AF65-F5344CB8AC3E}">
        <p14:creationId xmlns:p14="http://schemas.microsoft.com/office/powerpoint/2010/main" val="26081814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4" name="Picture 13" descr="SJL_SUOMI_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9388" y="855663"/>
            <a:ext cx="4433887" cy="3676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13" descr="SJL_SUOMI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19388" y="855663"/>
            <a:ext cx="4433887" cy="3676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7" descr="SJL_siniviiva_85"/>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13" y="5818188"/>
            <a:ext cx="9928226" cy="563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362" name="Rectangle 2"/>
          <p:cNvSpPr>
            <a:spLocks noGrp="1" noChangeArrowheads="1"/>
          </p:cNvSpPr>
          <p:nvPr>
            <p:ph type="ctrTitle"/>
          </p:nvPr>
        </p:nvSpPr>
        <p:spPr>
          <a:xfrm>
            <a:off x="762000" y="4495800"/>
            <a:ext cx="8382000" cy="609600"/>
          </a:xfrm>
        </p:spPr>
        <p:txBody>
          <a:bodyPr/>
          <a:lstStyle>
            <a:lvl1pPr algn="ctr">
              <a:defRPr/>
            </a:lvl1pPr>
          </a:lstStyle>
          <a:p>
            <a:pPr lvl="0"/>
            <a:r>
              <a:rPr lang="fi-FI" noProof="0" smtClean="0"/>
              <a:t>Click to edit Master title style</a:t>
            </a:r>
          </a:p>
        </p:txBody>
      </p:sp>
      <p:sp>
        <p:nvSpPr>
          <p:cNvPr id="15363" name="Rectangle 3"/>
          <p:cNvSpPr>
            <a:spLocks noGrp="1" noChangeArrowheads="1"/>
          </p:cNvSpPr>
          <p:nvPr>
            <p:ph type="subTitle" idx="1"/>
          </p:nvPr>
        </p:nvSpPr>
        <p:spPr>
          <a:xfrm>
            <a:off x="1484313" y="5105400"/>
            <a:ext cx="6934200" cy="381000"/>
          </a:xfrm>
        </p:spPr>
        <p:txBody>
          <a:bodyPr/>
          <a:lstStyle>
            <a:lvl1pPr marL="0" indent="0" algn="ctr">
              <a:buFontTx/>
              <a:buNone/>
              <a:defRPr sz="1400"/>
            </a:lvl1pPr>
          </a:lstStyle>
          <a:p>
            <a:pPr lvl="0"/>
            <a:r>
              <a:rPr lang="fi-FI" noProof="0" smtClean="0"/>
              <a:t>Click to edit Master subtitle style</a:t>
            </a:r>
          </a:p>
        </p:txBody>
      </p:sp>
      <p:sp>
        <p:nvSpPr>
          <p:cNvPr id="7" name="Rectangle 4"/>
          <p:cNvSpPr>
            <a:spLocks noGrp="1" noChangeArrowheads="1"/>
          </p:cNvSpPr>
          <p:nvPr>
            <p:ph type="dt" sz="half" idx="10"/>
          </p:nvPr>
        </p:nvSpPr>
        <p:spPr/>
        <p:txBody>
          <a:bodyPr/>
          <a:lstStyle>
            <a:lvl1pPr>
              <a:defRPr/>
            </a:lvl1pPr>
          </a:lstStyle>
          <a:p>
            <a:fld id="{F0DF25DD-5E40-44E2-834D-980E208B74EE}" type="datetime1">
              <a:rPr lang="fi-FI" altLang="fi-FI"/>
              <a:pPr/>
              <a:t>18.8.2014</a:t>
            </a:fld>
            <a:endParaRPr lang="fi-FI" altLang="fi-FI"/>
          </a:p>
        </p:txBody>
      </p:sp>
      <p:sp>
        <p:nvSpPr>
          <p:cNvPr id="8" name="Rectangle 5"/>
          <p:cNvSpPr>
            <a:spLocks noGrp="1" noChangeArrowheads="1"/>
          </p:cNvSpPr>
          <p:nvPr>
            <p:ph type="ftr" sz="quarter" idx="11"/>
          </p:nvPr>
        </p:nvSpPr>
        <p:spPr/>
        <p:txBody>
          <a:bodyPr/>
          <a:lstStyle>
            <a:lvl1pPr algn="l">
              <a:defRPr/>
            </a:lvl1pPr>
          </a:lstStyle>
          <a:p>
            <a:r>
              <a:rPr lang="fi-FI" altLang="fi-FI"/>
              <a:t>Suomen Jääkiekkoliitto / Etunimi Sukunimi</a:t>
            </a:r>
          </a:p>
        </p:txBody>
      </p:sp>
      <p:sp>
        <p:nvSpPr>
          <p:cNvPr id="9" name="Rectangle 6"/>
          <p:cNvSpPr>
            <a:spLocks noGrp="1" noChangeArrowheads="1"/>
          </p:cNvSpPr>
          <p:nvPr>
            <p:ph type="sldNum" sz="quarter" idx="12"/>
          </p:nvPr>
        </p:nvSpPr>
        <p:spPr/>
        <p:txBody>
          <a:bodyPr/>
          <a:lstStyle>
            <a:lvl1pPr>
              <a:defRPr/>
            </a:lvl1pPr>
          </a:lstStyle>
          <a:p>
            <a:fld id="{83524F67-F400-49A7-9BD8-7335164B9128}" type="slidenum">
              <a:rPr lang="fi-FI" altLang="fi-FI"/>
              <a:pPr/>
              <a:t>‹#›</a:t>
            </a:fld>
            <a:endParaRPr lang="fi-FI" altLang="fi-FI"/>
          </a:p>
        </p:txBody>
      </p:sp>
    </p:spTree>
    <p:extLst>
      <p:ext uri="{BB962C8B-B14F-4D97-AF65-F5344CB8AC3E}">
        <p14:creationId xmlns:p14="http://schemas.microsoft.com/office/powerpoint/2010/main" val="275628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3" name="Date Placeholder 2"/>
          <p:cNvSpPr>
            <a:spLocks noGrp="1"/>
          </p:cNvSpPr>
          <p:nvPr>
            <p:ph type="dt" sz="half" idx="10"/>
          </p:nvPr>
        </p:nvSpPr>
        <p:spPr/>
        <p:txBody>
          <a:bodyPr/>
          <a:lstStyle>
            <a:lvl1pPr>
              <a:defRPr/>
            </a:lvl1pPr>
          </a:lstStyle>
          <a:p>
            <a:fld id="{1272281F-4695-451B-A07B-6703D6DA4F9C}" type="datetime1">
              <a:rPr lang="fi-FI" altLang="fi-FI"/>
              <a:pPr/>
              <a:t>18.8.2014</a:t>
            </a:fld>
            <a:endParaRPr lang="fi-FI" altLang="fi-FI"/>
          </a:p>
        </p:txBody>
      </p:sp>
      <p:sp>
        <p:nvSpPr>
          <p:cNvPr id="4" name="Footer Placeholder 3"/>
          <p:cNvSpPr>
            <a:spLocks noGrp="1"/>
          </p:cNvSpPr>
          <p:nvPr>
            <p:ph type="ftr" sz="quarter" idx="11"/>
          </p:nvPr>
        </p:nvSpPr>
        <p:spPr/>
        <p:txBody>
          <a:bodyPr/>
          <a:lstStyle>
            <a:lvl1pPr>
              <a:defRPr/>
            </a:lvl1pPr>
          </a:lstStyle>
          <a:p>
            <a:r>
              <a:rPr lang="fi-FI" altLang="fi-FI"/>
              <a:t>Suomen Jääkiekkoliitto</a:t>
            </a:r>
          </a:p>
        </p:txBody>
      </p:sp>
      <p:sp>
        <p:nvSpPr>
          <p:cNvPr id="5" name="Slide Number Placeholder 4"/>
          <p:cNvSpPr>
            <a:spLocks noGrp="1"/>
          </p:cNvSpPr>
          <p:nvPr>
            <p:ph type="sldNum" sz="quarter" idx="12"/>
          </p:nvPr>
        </p:nvSpPr>
        <p:spPr/>
        <p:txBody>
          <a:bodyPr/>
          <a:lstStyle>
            <a:lvl1pPr>
              <a:defRPr/>
            </a:lvl1pPr>
          </a:lstStyle>
          <a:p>
            <a:fld id="{A9143A88-3F7E-4BE4-BB6A-5FEE401C1224}" type="slidenum">
              <a:rPr lang="fi-FI" altLang="fi-FI"/>
              <a:pPr/>
              <a:t>‹#›</a:t>
            </a:fld>
            <a:endParaRPr lang="fi-FI" altLang="fi-FI"/>
          </a:p>
        </p:txBody>
      </p:sp>
    </p:spTree>
    <p:extLst>
      <p:ext uri="{BB962C8B-B14F-4D97-AF65-F5344CB8AC3E}">
        <p14:creationId xmlns:p14="http://schemas.microsoft.com/office/powerpoint/2010/main" val="2736930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a:p>
        </p:txBody>
      </p:sp>
      <p:sp>
        <p:nvSpPr>
          <p:cNvPr id="7" name="Title 6"/>
          <p:cNvSpPr>
            <a:spLocks noGrp="1"/>
          </p:cNvSpPr>
          <p:nvPr>
            <p:ph type="title"/>
          </p:nvPr>
        </p:nvSpPr>
        <p:spPr/>
        <p:txBody>
          <a:bodyPr/>
          <a:lstStyle/>
          <a:p>
            <a:r>
              <a:rPr lang="fi-FI" smtClean="0"/>
              <a:t>Click to edit Master title style</a:t>
            </a:r>
            <a:endParaRPr lang="en-US"/>
          </a:p>
        </p:txBody>
      </p:sp>
      <p:sp>
        <p:nvSpPr>
          <p:cNvPr id="4" name="Rectangle 11"/>
          <p:cNvSpPr>
            <a:spLocks noGrp="1" noChangeArrowheads="1"/>
          </p:cNvSpPr>
          <p:nvPr>
            <p:ph type="dt" sz="half" idx="10"/>
          </p:nvPr>
        </p:nvSpPr>
        <p:spPr>
          <a:ln/>
        </p:spPr>
        <p:txBody>
          <a:bodyPr/>
          <a:lstStyle>
            <a:lvl1pPr>
              <a:defRPr/>
            </a:lvl1pPr>
          </a:lstStyle>
          <a:p>
            <a:fld id="{F4FB92C8-9011-4645-B07F-243CC716A438}" type="datetime1">
              <a:rPr lang="fi-FI" altLang="fi-FI"/>
              <a:pPr/>
              <a:t>18.8.2014</a:t>
            </a:fld>
            <a:endParaRPr lang="fi-FI" altLang="fi-FI"/>
          </a:p>
        </p:txBody>
      </p:sp>
      <p:sp>
        <p:nvSpPr>
          <p:cNvPr id="5" name="Rectangle 12"/>
          <p:cNvSpPr>
            <a:spLocks noGrp="1" noChangeArrowheads="1"/>
          </p:cNvSpPr>
          <p:nvPr>
            <p:ph type="ftr" sz="quarter" idx="11"/>
          </p:nvPr>
        </p:nvSpPr>
        <p:spPr>
          <a:ln/>
        </p:spPr>
        <p:txBody>
          <a:bodyPr/>
          <a:lstStyle>
            <a:lvl1pPr>
              <a:defRPr/>
            </a:lvl1pPr>
          </a:lstStyle>
          <a:p>
            <a:r>
              <a:rPr lang="fi-FI" altLang="fi-FI"/>
              <a:t>Suomen Jääkiekkoliitto</a:t>
            </a:r>
          </a:p>
        </p:txBody>
      </p:sp>
      <p:sp>
        <p:nvSpPr>
          <p:cNvPr id="6" name="Rectangle 13"/>
          <p:cNvSpPr>
            <a:spLocks noGrp="1" noChangeArrowheads="1"/>
          </p:cNvSpPr>
          <p:nvPr>
            <p:ph type="sldNum" sz="quarter" idx="12"/>
          </p:nvPr>
        </p:nvSpPr>
        <p:spPr>
          <a:ln/>
        </p:spPr>
        <p:txBody>
          <a:bodyPr/>
          <a:lstStyle>
            <a:lvl1pPr>
              <a:defRPr/>
            </a:lvl1pPr>
          </a:lstStyle>
          <a:p>
            <a:fld id="{D4A48F8D-F72B-4DC6-AFFC-E0A2758E710A}" type="slidenum">
              <a:rPr lang="fi-FI" altLang="fi-FI"/>
              <a:pPr/>
              <a:t>‹#›</a:t>
            </a:fld>
            <a:endParaRPr lang="fi-FI" altLang="fi-FI"/>
          </a:p>
        </p:txBody>
      </p:sp>
    </p:spTree>
    <p:extLst>
      <p:ext uri="{BB962C8B-B14F-4D97-AF65-F5344CB8AC3E}">
        <p14:creationId xmlns:p14="http://schemas.microsoft.com/office/powerpoint/2010/main" val="1024292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82638" y="4406900"/>
            <a:ext cx="8420100" cy="1362075"/>
          </a:xfrm>
        </p:spPr>
        <p:txBody>
          <a:bodyPr anchor="t"/>
          <a:lstStyle>
            <a:lvl1pPr algn="l">
              <a:defRPr sz="4000" b="1" cap="all"/>
            </a:lvl1pPr>
          </a:lstStyle>
          <a:p>
            <a:r>
              <a:rPr lang="fi-FI" smtClean="0"/>
              <a:t>Click to edit Master title style</a:t>
            </a:r>
            <a:endParaRPr lang="fi-FI"/>
          </a:p>
        </p:txBody>
      </p:sp>
      <p:sp>
        <p:nvSpPr>
          <p:cNvPr id="3" name="Tekstin paikkamerkki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fld id="{50571A61-46B7-472B-972F-2D7BAC1CD13C}" type="datetime1">
              <a:rPr lang="fi-FI" altLang="fi-FI"/>
              <a:pPr/>
              <a:t>18.8.2014</a:t>
            </a:fld>
            <a:endParaRPr lang="fi-FI" altLang="fi-FI"/>
          </a:p>
        </p:txBody>
      </p:sp>
      <p:sp>
        <p:nvSpPr>
          <p:cNvPr id="5" name="Rectangle 12"/>
          <p:cNvSpPr>
            <a:spLocks noGrp="1" noChangeArrowheads="1"/>
          </p:cNvSpPr>
          <p:nvPr>
            <p:ph type="ftr" sz="quarter" idx="11"/>
          </p:nvPr>
        </p:nvSpPr>
        <p:spPr>
          <a:ln/>
        </p:spPr>
        <p:txBody>
          <a:bodyPr/>
          <a:lstStyle>
            <a:lvl1pPr>
              <a:defRPr/>
            </a:lvl1pPr>
          </a:lstStyle>
          <a:p>
            <a:r>
              <a:rPr lang="fi-FI" altLang="fi-FI"/>
              <a:t>Suomen Jääkiekkoliitto</a:t>
            </a:r>
          </a:p>
        </p:txBody>
      </p:sp>
      <p:sp>
        <p:nvSpPr>
          <p:cNvPr id="6" name="Rectangle 13"/>
          <p:cNvSpPr>
            <a:spLocks noGrp="1" noChangeArrowheads="1"/>
          </p:cNvSpPr>
          <p:nvPr>
            <p:ph type="sldNum" sz="quarter" idx="12"/>
          </p:nvPr>
        </p:nvSpPr>
        <p:spPr>
          <a:ln/>
        </p:spPr>
        <p:txBody>
          <a:bodyPr/>
          <a:lstStyle>
            <a:lvl1pPr>
              <a:defRPr/>
            </a:lvl1pPr>
          </a:lstStyle>
          <a:p>
            <a:fld id="{A055DB1B-3FEB-49F7-AD4D-56F1F20255F3}" type="slidenum">
              <a:rPr lang="fi-FI" altLang="fi-FI"/>
              <a:pPr/>
              <a:t>‹#›</a:t>
            </a:fld>
            <a:endParaRPr lang="fi-FI" altLang="fi-FI"/>
          </a:p>
        </p:txBody>
      </p:sp>
    </p:spTree>
    <p:extLst>
      <p:ext uri="{BB962C8B-B14F-4D97-AF65-F5344CB8AC3E}">
        <p14:creationId xmlns:p14="http://schemas.microsoft.com/office/powerpoint/2010/main" val="1550924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Click to edit Master title style</a:t>
            </a:r>
            <a:endParaRPr lang="fi-FI"/>
          </a:p>
        </p:txBody>
      </p:sp>
      <p:sp>
        <p:nvSpPr>
          <p:cNvPr id="3" name="Sisällön paikkamerkki 2"/>
          <p:cNvSpPr>
            <a:spLocks noGrp="1"/>
          </p:cNvSpPr>
          <p:nvPr>
            <p:ph sz="half" idx="1"/>
          </p:nvPr>
        </p:nvSpPr>
        <p:spPr>
          <a:xfrm>
            <a:off x="742950" y="1600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a:p>
        </p:txBody>
      </p:sp>
      <p:sp>
        <p:nvSpPr>
          <p:cNvPr id="4" name="Sisällön paikkamerkki 3"/>
          <p:cNvSpPr>
            <a:spLocks noGrp="1"/>
          </p:cNvSpPr>
          <p:nvPr>
            <p:ph sz="half" idx="2"/>
          </p:nvPr>
        </p:nvSpPr>
        <p:spPr>
          <a:xfrm>
            <a:off x="5029200" y="1600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Click to edit Master text styles</a:t>
            </a:r>
          </a:p>
          <a:p>
            <a:pPr lvl="1"/>
            <a:r>
              <a:rPr lang="fi-FI" smtClean="0"/>
              <a:t>Second level</a:t>
            </a:r>
          </a:p>
          <a:p>
            <a:pPr lvl="2"/>
            <a:r>
              <a:rPr lang="fi-FI" smtClean="0"/>
              <a:t>Third level</a:t>
            </a:r>
          </a:p>
          <a:p>
            <a:pPr lvl="3"/>
            <a:r>
              <a:rPr lang="fi-FI" smtClean="0"/>
              <a:t>Fourth level</a:t>
            </a:r>
          </a:p>
          <a:p>
            <a:pPr lvl="4"/>
            <a:r>
              <a:rPr lang="fi-FI" smtClean="0"/>
              <a:t>Fifth level</a:t>
            </a:r>
            <a:endParaRPr lang="fi-FI"/>
          </a:p>
        </p:txBody>
      </p:sp>
      <p:sp>
        <p:nvSpPr>
          <p:cNvPr id="5" name="Rectangle 11"/>
          <p:cNvSpPr>
            <a:spLocks noGrp="1" noChangeArrowheads="1"/>
          </p:cNvSpPr>
          <p:nvPr>
            <p:ph type="dt" sz="half" idx="10"/>
          </p:nvPr>
        </p:nvSpPr>
        <p:spPr>
          <a:ln/>
        </p:spPr>
        <p:txBody>
          <a:bodyPr/>
          <a:lstStyle>
            <a:lvl1pPr>
              <a:defRPr/>
            </a:lvl1pPr>
          </a:lstStyle>
          <a:p>
            <a:fld id="{4E7E2F27-9745-473A-A04E-AEDE89EFB1CC}" type="datetime1">
              <a:rPr lang="fi-FI" altLang="fi-FI"/>
              <a:pPr/>
              <a:t>18.8.2014</a:t>
            </a:fld>
            <a:endParaRPr lang="fi-FI" altLang="fi-FI"/>
          </a:p>
        </p:txBody>
      </p:sp>
      <p:sp>
        <p:nvSpPr>
          <p:cNvPr id="6" name="Rectangle 12"/>
          <p:cNvSpPr>
            <a:spLocks noGrp="1" noChangeArrowheads="1"/>
          </p:cNvSpPr>
          <p:nvPr>
            <p:ph type="ftr" sz="quarter" idx="11"/>
          </p:nvPr>
        </p:nvSpPr>
        <p:spPr>
          <a:ln/>
        </p:spPr>
        <p:txBody>
          <a:bodyPr/>
          <a:lstStyle>
            <a:lvl1pPr>
              <a:defRPr/>
            </a:lvl1pPr>
          </a:lstStyle>
          <a:p>
            <a:r>
              <a:rPr lang="fi-FI" altLang="fi-FI"/>
              <a:t>Suomen Jääkiekkoliitto</a:t>
            </a:r>
          </a:p>
        </p:txBody>
      </p:sp>
      <p:sp>
        <p:nvSpPr>
          <p:cNvPr id="7" name="Rectangle 13"/>
          <p:cNvSpPr>
            <a:spLocks noGrp="1" noChangeArrowheads="1"/>
          </p:cNvSpPr>
          <p:nvPr>
            <p:ph type="sldNum" sz="quarter" idx="12"/>
          </p:nvPr>
        </p:nvSpPr>
        <p:spPr>
          <a:ln/>
        </p:spPr>
        <p:txBody>
          <a:bodyPr/>
          <a:lstStyle>
            <a:lvl1pPr>
              <a:defRPr/>
            </a:lvl1pPr>
          </a:lstStyle>
          <a:p>
            <a:fld id="{08360886-41C6-46C0-84A2-BD79648D72D7}" type="slidenum">
              <a:rPr lang="fi-FI" altLang="fi-FI"/>
              <a:pPr/>
              <a:t>‹#›</a:t>
            </a:fld>
            <a:endParaRPr lang="fi-FI" altLang="fi-FI"/>
          </a:p>
        </p:txBody>
      </p:sp>
    </p:spTree>
    <p:extLst>
      <p:ext uri="{BB962C8B-B14F-4D97-AF65-F5344CB8AC3E}">
        <p14:creationId xmlns:p14="http://schemas.microsoft.com/office/powerpoint/2010/main" val="149094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Click to edit Master title style</a:t>
            </a:r>
            <a:endParaRPr lang="fi-FI"/>
          </a:p>
        </p:txBody>
      </p:sp>
      <p:sp>
        <p:nvSpPr>
          <p:cNvPr id="3" name="Rectangle 11"/>
          <p:cNvSpPr>
            <a:spLocks noGrp="1" noChangeArrowheads="1"/>
          </p:cNvSpPr>
          <p:nvPr>
            <p:ph type="dt" sz="half" idx="10"/>
          </p:nvPr>
        </p:nvSpPr>
        <p:spPr>
          <a:ln/>
        </p:spPr>
        <p:txBody>
          <a:bodyPr/>
          <a:lstStyle>
            <a:lvl1pPr>
              <a:defRPr/>
            </a:lvl1pPr>
          </a:lstStyle>
          <a:p>
            <a:fld id="{0D8D583C-5042-403D-8B02-E2C292AA7C38}" type="datetime1">
              <a:rPr lang="fi-FI" altLang="fi-FI"/>
              <a:pPr/>
              <a:t>18.8.2014</a:t>
            </a:fld>
            <a:endParaRPr lang="fi-FI" altLang="fi-FI"/>
          </a:p>
        </p:txBody>
      </p:sp>
      <p:sp>
        <p:nvSpPr>
          <p:cNvPr id="4" name="Rectangle 12"/>
          <p:cNvSpPr>
            <a:spLocks noGrp="1" noChangeArrowheads="1"/>
          </p:cNvSpPr>
          <p:nvPr>
            <p:ph type="ftr" sz="quarter" idx="11"/>
          </p:nvPr>
        </p:nvSpPr>
        <p:spPr>
          <a:ln/>
        </p:spPr>
        <p:txBody>
          <a:bodyPr/>
          <a:lstStyle>
            <a:lvl1pPr>
              <a:defRPr/>
            </a:lvl1pPr>
          </a:lstStyle>
          <a:p>
            <a:r>
              <a:rPr lang="fi-FI" altLang="fi-FI"/>
              <a:t>Suomen Jääkiekkoliitto</a:t>
            </a:r>
          </a:p>
        </p:txBody>
      </p:sp>
      <p:sp>
        <p:nvSpPr>
          <p:cNvPr id="5" name="Rectangle 13"/>
          <p:cNvSpPr>
            <a:spLocks noGrp="1" noChangeArrowheads="1"/>
          </p:cNvSpPr>
          <p:nvPr>
            <p:ph type="sldNum" sz="quarter" idx="12"/>
          </p:nvPr>
        </p:nvSpPr>
        <p:spPr>
          <a:ln/>
        </p:spPr>
        <p:txBody>
          <a:bodyPr/>
          <a:lstStyle>
            <a:lvl1pPr>
              <a:defRPr/>
            </a:lvl1pPr>
          </a:lstStyle>
          <a:p>
            <a:fld id="{3884CE8E-EB44-4534-B265-033E193778A5}" type="slidenum">
              <a:rPr lang="fi-FI" altLang="fi-FI"/>
              <a:pPr/>
              <a:t>‹#›</a:t>
            </a:fld>
            <a:endParaRPr lang="fi-FI" altLang="fi-FI"/>
          </a:p>
        </p:txBody>
      </p:sp>
    </p:spTree>
    <p:extLst>
      <p:ext uri="{BB962C8B-B14F-4D97-AF65-F5344CB8AC3E}">
        <p14:creationId xmlns:p14="http://schemas.microsoft.com/office/powerpoint/2010/main" val="1896530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806A377C-56C1-4C70-9DFB-B33F0D1D7D2A}" type="datetime1">
              <a:rPr lang="fi-FI" altLang="fi-FI"/>
              <a:pPr/>
              <a:t>18.8.2014</a:t>
            </a:fld>
            <a:endParaRPr lang="fi-FI" altLang="fi-FI"/>
          </a:p>
        </p:txBody>
      </p:sp>
      <p:sp>
        <p:nvSpPr>
          <p:cNvPr id="3" name="Rectangle 12"/>
          <p:cNvSpPr>
            <a:spLocks noGrp="1" noChangeArrowheads="1"/>
          </p:cNvSpPr>
          <p:nvPr>
            <p:ph type="ftr" sz="quarter" idx="11"/>
          </p:nvPr>
        </p:nvSpPr>
        <p:spPr>
          <a:ln/>
        </p:spPr>
        <p:txBody>
          <a:bodyPr/>
          <a:lstStyle>
            <a:lvl1pPr>
              <a:defRPr/>
            </a:lvl1pPr>
          </a:lstStyle>
          <a:p>
            <a:r>
              <a:rPr lang="fi-FI" altLang="fi-FI"/>
              <a:t>Suomen Jääkiekkoliitto</a:t>
            </a:r>
          </a:p>
        </p:txBody>
      </p:sp>
      <p:sp>
        <p:nvSpPr>
          <p:cNvPr id="4" name="Rectangle 13"/>
          <p:cNvSpPr>
            <a:spLocks noGrp="1" noChangeArrowheads="1"/>
          </p:cNvSpPr>
          <p:nvPr>
            <p:ph type="sldNum" sz="quarter" idx="12"/>
          </p:nvPr>
        </p:nvSpPr>
        <p:spPr>
          <a:ln/>
        </p:spPr>
        <p:txBody>
          <a:bodyPr/>
          <a:lstStyle>
            <a:lvl1pPr>
              <a:defRPr/>
            </a:lvl1pPr>
          </a:lstStyle>
          <a:p>
            <a:fld id="{BF0A31BE-6595-421D-B9F4-AFF655F00699}" type="slidenum">
              <a:rPr lang="fi-FI" altLang="fi-FI"/>
              <a:pPr/>
              <a:t>‹#›</a:t>
            </a:fld>
            <a:endParaRPr lang="fi-FI" altLang="fi-FI"/>
          </a:p>
        </p:txBody>
      </p:sp>
    </p:spTree>
    <p:extLst>
      <p:ext uri="{BB962C8B-B14F-4D97-AF65-F5344CB8AC3E}">
        <p14:creationId xmlns:p14="http://schemas.microsoft.com/office/powerpoint/2010/main" val="97403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C29A3BC-AFB4-465F-99F8-8D83DED0010A}" type="datetime1">
              <a:rPr lang="fi-FI" altLang="fi-FI"/>
              <a:pPr/>
              <a:t>18.8.2014</a:t>
            </a:fld>
            <a:endParaRPr lang="fi-FI" altLang="fi-FI"/>
          </a:p>
        </p:txBody>
      </p:sp>
      <p:sp>
        <p:nvSpPr>
          <p:cNvPr id="4" name="Footer Placeholder 3"/>
          <p:cNvSpPr>
            <a:spLocks noGrp="1"/>
          </p:cNvSpPr>
          <p:nvPr>
            <p:ph type="ftr" sz="quarter" idx="11"/>
          </p:nvPr>
        </p:nvSpPr>
        <p:spPr/>
        <p:txBody>
          <a:bodyPr/>
          <a:lstStyle>
            <a:lvl1pPr>
              <a:defRPr/>
            </a:lvl1pPr>
          </a:lstStyle>
          <a:p>
            <a:r>
              <a:rPr lang="fi-FI" altLang="fi-FI"/>
              <a:t>Suomen Jääkiekkoliitto</a:t>
            </a:r>
          </a:p>
        </p:txBody>
      </p:sp>
      <p:sp>
        <p:nvSpPr>
          <p:cNvPr id="5" name="Slide Number Placeholder 4"/>
          <p:cNvSpPr>
            <a:spLocks noGrp="1"/>
          </p:cNvSpPr>
          <p:nvPr>
            <p:ph type="sldNum" sz="quarter" idx="12"/>
          </p:nvPr>
        </p:nvSpPr>
        <p:spPr/>
        <p:txBody>
          <a:bodyPr/>
          <a:lstStyle>
            <a:lvl1pPr>
              <a:defRPr/>
            </a:lvl1pPr>
          </a:lstStyle>
          <a:p>
            <a:fld id="{F25EDC83-4281-4A02-B9A5-6E4D58A7908D}" type="slidenum">
              <a:rPr lang="fi-FI" altLang="fi-FI"/>
              <a:pPr/>
              <a:t>‹#›</a:t>
            </a:fld>
            <a:endParaRPr lang="fi-FI" altLang="fi-FI"/>
          </a:p>
        </p:txBody>
      </p:sp>
    </p:spTree>
    <p:extLst>
      <p:ext uri="{BB962C8B-B14F-4D97-AF65-F5344CB8AC3E}">
        <p14:creationId xmlns:p14="http://schemas.microsoft.com/office/powerpoint/2010/main" val="275257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Otsikko 6"/>
          <p:cNvSpPr>
            <a:spLocks noGrp="1"/>
          </p:cNvSpPr>
          <p:nvPr>
            <p:ph type="title"/>
          </p:nvPr>
        </p:nvSpPr>
        <p:spPr/>
        <p:txBody>
          <a:bodyPr/>
          <a:lstStyle/>
          <a:p>
            <a:r>
              <a:rPr lang="fi-FI" smtClean="0"/>
              <a:t>Muokkaa perustyyl. napsautt.</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8" name="Päivämäärän paikkamerkki 7"/>
          <p:cNvSpPr>
            <a:spLocks noGrp="1"/>
          </p:cNvSpPr>
          <p:nvPr>
            <p:ph type="dt" sz="half" idx="10"/>
          </p:nvPr>
        </p:nvSpPr>
        <p:spPr>
          <a:xfrm>
            <a:off x="495300" y="6492876"/>
            <a:ext cx="2311400" cy="365125"/>
          </a:xfrm>
        </p:spPr>
        <p:txBody>
          <a:bodyPr/>
          <a:lstStyle/>
          <a:p>
            <a:fld id="{3CBC737D-0BC3-4DAE-954D-B1A0696D8E6C}" type="datetime1">
              <a:rPr lang="fi-FI" smtClean="0"/>
              <a:t>18.8.2014</a:t>
            </a:fld>
            <a:endParaRPr lang="fi-FI"/>
          </a:p>
        </p:txBody>
      </p:sp>
      <p:sp>
        <p:nvSpPr>
          <p:cNvPr id="9" name="Alatunnisteen paikkamerkki 8"/>
          <p:cNvSpPr>
            <a:spLocks noGrp="1"/>
          </p:cNvSpPr>
          <p:nvPr>
            <p:ph type="ftr" sz="quarter" idx="11"/>
          </p:nvPr>
        </p:nvSpPr>
        <p:spPr>
          <a:xfrm>
            <a:off x="3384550" y="6492875"/>
            <a:ext cx="3136900" cy="365125"/>
          </a:xfrm>
        </p:spPr>
        <p:txBody>
          <a:bodyPr/>
          <a:lstStyle/>
          <a:p>
            <a:r>
              <a:rPr lang="fi-FI" smtClean="0"/>
              <a:t>31.7.2014 / Varala / JIn</a:t>
            </a:r>
            <a:endParaRPr lang="fi-FI"/>
          </a:p>
        </p:txBody>
      </p:sp>
      <p:sp>
        <p:nvSpPr>
          <p:cNvPr id="10" name="Dian numeron paikkamerkki 9"/>
          <p:cNvSpPr>
            <a:spLocks noGrp="1"/>
          </p:cNvSpPr>
          <p:nvPr>
            <p:ph type="sldNum" sz="quarter" idx="12"/>
          </p:nvPr>
        </p:nvSpPr>
        <p:spPr>
          <a:xfrm>
            <a:off x="7099300" y="6492813"/>
            <a:ext cx="2311400" cy="365125"/>
          </a:xfrm>
        </p:spPr>
        <p:txBody>
          <a:bodyPr/>
          <a:lstStyle/>
          <a:p>
            <a:fld id="{6DC01E81-98A7-4518-8600-440CC6812714}" type="slidenum">
              <a:rPr lang="fi-FI" smtClean="0"/>
              <a:pPr/>
              <a:t>‹#›</a:t>
            </a:fld>
            <a:endParaRPr lang="fi-FI"/>
          </a:p>
        </p:txBody>
      </p:sp>
    </p:spTree>
    <p:extLst>
      <p:ext uri="{BB962C8B-B14F-4D97-AF65-F5344CB8AC3E}">
        <p14:creationId xmlns:p14="http://schemas.microsoft.com/office/powerpoint/2010/main" val="3293016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0"/>
            <a:ext cx="9906000" cy="1196975"/>
          </a:xfrm>
          <a:prstGeom prst="rect">
            <a:avLst/>
          </a:prstGeom>
          <a:solidFill>
            <a:schemeClr val="accent6"/>
          </a:solidFill>
          <a:ln w="9525" cap="flat" cmpd="sng" algn="ctr">
            <a:noFill/>
            <a:prstDash val="solid"/>
            <a:round/>
            <a:headEnd type="none" w="med" len="med"/>
            <a:tailEnd type="none" w="med" len="med"/>
          </a:ln>
          <a:effectLst/>
          <a:extLst/>
        </p:spPr>
        <p:txBody>
          <a:bodyPr/>
          <a:lstStyle/>
          <a:p>
            <a:pPr>
              <a:defRPr/>
            </a:pPr>
            <a:endParaRPr lang="en-US">
              <a:latin typeface="Arial" charset="0"/>
              <a:cs typeface="ＭＳ Ｐゴシック" charset="0"/>
            </a:endParaRPr>
          </a:p>
        </p:txBody>
      </p:sp>
      <p:sp>
        <p:nvSpPr>
          <p:cNvPr id="1027" name="Rectangle 2"/>
          <p:cNvSpPr>
            <a:spLocks noGrp="1" noChangeArrowheads="1"/>
          </p:cNvSpPr>
          <p:nvPr>
            <p:ph type="title"/>
          </p:nvPr>
        </p:nvSpPr>
        <p:spPr bwMode="auto">
          <a:xfrm>
            <a:off x="742950" y="138113"/>
            <a:ext cx="763905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smtClean="0"/>
              <a:t>Click to edit Master title style</a:t>
            </a:r>
          </a:p>
        </p:txBody>
      </p:sp>
      <p:sp>
        <p:nvSpPr>
          <p:cNvPr id="1028" name="Rectangle 3"/>
          <p:cNvSpPr>
            <a:spLocks noGrp="1" noChangeArrowheads="1"/>
          </p:cNvSpPr>
          <p:nvPr>
            <p:ph type="body" idx="1"/>
          </p:nvPr>
        </p:nvSpPr>
        <p:spPr bwMode="auto">
          <a:xfrm>
            <a:off x="742950" y="1600200"/>
            <a:ext cx="8420100" cy="4114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Click to edit Master text styles</a:t>
            </a:r>
          </a:p>
          <a:p>
            <a:pPr lvl="1"/>
            <a:r>
              <a:rPr lang="fi-FI" altLang="fi-FI" smtClean="0"/>
              <a:t>Second level</a:t>
            </a:r>
          </a:p>
          <a:p>
            <a:pPr lvl="2"/>
            <a:r>
              <a:rPr lang="fi-FI" altLang="fi-FI" smtClean="0"/>
              <a:t>Third level</a:t>
            </a:r>
          </a:p>
          <a:p>
            <a:pPr lvl="3"/>
            <a:r>
              <a:rPr lang="fi-FI" altLang="fi-FI" smtClean="0"/>
              <a:t>Fourth level</a:t>
            </a:r>
          </a:p>
          <a:p>
            <a:pPr lvl="4"/>
            <a:r>
              <a:rPr lang="fi-FI" altLang="fi-FI" smtClean="0"/>
              <a:t>Fifth level</a:t>
            </a:r>
          </a:p>
        </p:txBody>
      </p:sp>
      <p:pic>
        <p:nvPicPr>
          <p:cNvPr id="1029" name="Picture 7" descr="SJL_siniviiva_8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1113" y="5818188"/>
            <a:ext cx="9928226" cy="563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5" name="Rectangle 11"/>
          <p:cNvSpPr>
            <a:spLocks noGrp="1" noChangeArrowheads="1"/>
          </p:cNvSpPr>
          <p:nvPr>
            <p:ph type="dt" sz="half" idx="2"/>
          </p:nvPr>
        </p:nvSpPr>
        <p:spPr bwMode="auto">
          <a:xfrm>
            <a:off x="762000" y="6464300"/>
            <a:ext cx="2057400" cy="2778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000">
                <a:solidFill>
                  <a:srgbClr val="0066CC"/>
                </a:solidFill>
              </a:defRPr>
            </a:lvl1pPr>
          </a:lstStyle>
          <a:p>
            <a:fld id="{20BAFB1D-AC4B-478E-9571-E99D4F1623D1}" type="datetime1">
              <a:rPr lang="fi-FI" altLang="fi-FI"/>
              <a:pPr/>
              <a:t>18.8.2014</a:t>
            </a:fld>
            <a:endParaRPr lang="fi-FI" altLang="fi-FI"/>
          </a:p>
        </p:txBody>
      </p:sp>
      <p:sp>
        <p:nvSpPr>
          <p:cNvPr id="1036" name="Rectangle 12"/>
          <p:cNvSpPr>
            <a:spLocks noGrp="1" noChangeArrowheads="1"/>
          </p:cNvSpPr>
          <p:nvPr>
            <p:ph type="ftr" sz="quarter" idx="3"/>
          </p:nvPr>
        </p:nvSpPr>
        <p:spPr bwMode="auto">
          <a:xfrm>
            <a:off x="3429000" y="6464300"/>
            <a:ext cx="3048000" cy="2778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000">
                <a:solidFill>
                  <a:srgbClr val="0066CC"/>
                </a:solidFill>
              </a:defRPr>
            </a:lvl1pPr>
          </a:lstStyle>
          <a:p>
            <a:r>
              <a:rPr lang="fi-FI" altLang="fi-FI"/>
              <a:t>Suomen Jääkiekkoliitto</a:t>
            </a:r>
          </a:p>
        </p:txBody>
      </p:sp>
      <p:sp>
        <p:nvSpPr>
          <p:cNvPr id="1037" name="Rectangle 13"/>
          <p:cNvSpPr>
            <a:spLocks noGrp="1" noChangeArrowheads="1"/>
          </p:cNvSpPr>
          <p:nvPr>
            <p:ph type="sldNum" sz="quarter" idx="4"/>
          </p:nvPr>
        </p:nvSpPr>
        <p:spPr bwMode="auto">
          <a:xfrm>
            <a:off x="7086600" y="6464300"/>
            <a:ext cx="2057400" cy="2778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000">
                <a:solidFill>
                  <a:srgbClr val="0066CC"/>
                </a:solidFill>
              </a:defRPr>
            </a:lvl1pPr>
          </a:lstStyle>
          <a:p>
            <a:fld id="{A2AD2738-4917-46C8-9EAB-A2C2AFDF38EE}" type="slidenum">
              <a:rPr lang="fi-FI" altLang="fi-FI"/>
              <a:pPr/>
              <a:t>‹#›</a:t>
            </a:fld>
            <a:endParaRPr lang="fi-FI" altLang="fi-FI"/>
          </a:p>
        </p:txBody>
      </p:sp>
      <p:pic>
        <p:nvPicPr>
          <p:cNvPr id="1033" name="Picture 7" descr="SJL_siniviiva_85"/>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2147483647" y="5875338"/>
            <a:ext cx="9899650" cy="5603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8" descr="SJL_SUOMI_logo"/>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8399463" y="128588"/>
            <a:ext cx="1201737" cy="996950"/>
          </a:xfrm>
          <a:prstGeom prst="rect">
            <a:avLst/>
          </a:prstGeom>
          <a:noFill/>
          <a:ln>
            <a:noFill/>
          </a:ln>
          <a:effectLst>
            <a:outerShdw blurRad="276225" algn="tl" rotWithShape="0">
              <a:schemeClr val="bg1"/>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15" r:id="rId1"/>
    <p:sldLayoutId id="2147484216" r:id="rId2"/>
    <p:sldLayoutId id="2147484210" r:id="rId3"/>
    <p:sldLayoutId id="2147484211" r:id="rId4"/>
    <p:sldLayoutId id="2147484212" r:id="rId5"/>
    <p:sldLayoutId id="2147484213" r:id="rId6"/>
    <p:sldLayoutId id="2147484214" r:id="rId7"/>
    <p:sldLayoutId id="2147484217" r:id="rId8"/>
    <p:sldLayoutId id="2147484218" r:id="rId9"/>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2400" b="1">
          <a:solidFill>
            <a:schemeClr val="bg1"/>
          </a:solidFill>
          <a:latin typeface="Arial" charset="0"/>
          <a:ea typeface="ＭＳ Ｐゴシック" pitchFamily="34" charset="-128"/>
          <a:cs typeface="ＭＳ Ｐゴシック" charset="0"/>
        </a:defRPr>
      </a:lvl2pPr>
      <a:lvl3pPr algn="l" rtl="0" eaLnBrk="0" fontAlgn="base" hangingPunct="0">
        <a:spcBef>
          <a:spcPct val="0"/>
        </a:spcBef>
        <a:spcAft>
          <a:spcPct val="0"/>
        </a:spcAft>
        <a:defRPr sz="2400" b="1">
          <a:solidFill>
            <a:schemeClr val="bg1"/>
          </a:solidFill>
          <a:latin typeface="Arial" charset="0"/>
          <a:ea typeface="ＭＳ Ｐゴシック" pitchFamily="34" charset="-128"/>
          <a:cs typeface="ＭＳ Ｐゴシック" charset="0"/>
        </a:defRPr>
      </a:lvl3pPr>
      <a:lvl4pPr algn="l" rtl="0" eaLnBrk="0" fontAlgn="base" hangingPunct="0">
        <a:spcBef>
          <a:spcPct val="0"/>
        </a:spcBef>
        <a:spcAft>
          <a:spcPct val="0"/>
        </a:spcAft>
        <a:defRPr sz="2400" b="1">
          <a:solidFill>
            <a:schemeClr val="bg1"/>
          </a:solidFill>
          <a:latin typeface="Arial" charset="0"/>
          <a:ea typeface="ＭＳ Ｐゴシック" pitchFamily="34" charset="-128"/>
          <a:cs typeface="ＭＳ Ｐゴシック" charset="0"/>
        </a:defRPr>
      </a:lvl4pPr>
      <a:lvl5pPr algn="l" rtl="0" eaLnBrk="0" fontAlgn="base" hangingPunct="0">
        <a:spcBef>
          <a:spcPct val="0"/>
        </a:spcBef>
        <a:spcAft>
          <a:spcPct val="0"/>
        </a:spcAft>
        <a:defRPr sz="2400" b="1">
          <a:solidFill>
            <a:schemeClr val="bg1"/>
          </a:solidFill>
          <a:latin typeface="Arial" charset="0"/>
          <a:ea typeface="ＭＳ Ｐゴシック" pitchFamily="34" charset="-128"/>
          <a:cs typeface="ＭＳ Ｐゴシック" charset="0"/>
        </a:defRPr>
      </a:lvl5pPr>
      <a:lvl6pPr marL="457200" algn="l" rtl="0" eaLnBrk="1" fontAlgn="base" hangingPunct="1">
        <a:spcBef>
          <a:spcPct val="0"/>
        </a:spcBef>
        <a:spcAft>
          <a:spcPct val="0"/>
        </a:spcAft>
        <a:defRPr sz="2400" b="1">
          <a:solidFill>
            <a:schemeClr val="tx2"/>
          </a:solidFill>
          <a:latin typeface="Arial" charset="0"/>
          <a:ea typeface="ＭＳ Ｐゴシック" pitchFamily="34" charset="-128"/>
        </a:defRPr>
      </a:lvl6pPr>
      <a:lvl7pPr marL="914400" algn="l" rtl="0" eaLnBrk="1" fontAlgn="base" hangingPunct="1">
        <a:spcBef>
          <a:spcPct val="0"/>
        </a:spcBef>
        <a:spcAft>
          <a:spcPct val="0"/>
        </a:spcAft>
        <a:defRPr sz="2400" b="1">
          <a:solidFill>
            <a:schemeClr val="tx2"/>
          </a:solidFill>
          <a:latin typeface="Arial" charset="0"/>
          <a:ea typeface="ＭＳ Ｐゴシック" pitchFamily="34" charset="-128"/>
        </a:defRPr>
      </a:lvl7pPr>
      <a:lvl8pPr marL="1371600" algn="l" rtl="0" eaLnBrk="1" fontAlgn="base" hangingPunct="1">
        <a:spcBef>
          <a:spcPct val="0"/>
        </a:spcBef>
        <a:spcAft>
          <a:spcPct val="0"/>
        </a:spcAft>
        <a:defRPr sz="2400" b="1">
          <a:solidFill>
            <a:schemeClr val="tx2"/>
          </a:solidFill>
          <a:latin typeface="Arial" charset="0"/>
          <a:ea typeface="ＭＳ Ｐゴシック" pitchFamily="34" charset="-128"/>
        </a:defRPr>
      </a:lvl8pPr>
      <a:lvl9pPr marL="1828800" algn="l" rtl="0" eaLnBrk="1" fontAlgn="base" hangingPunct="1">
        <a:spcBef>
          <a:spcPct val="0"/>
        </a:spcBef>
        <a:spcAft>
          <a:spcPct val="0"/>
        </a:spcAft>
        <a:defRPr sz="2400" b="1">
          <a:solidFill>
            <a:schemeClr val="tx2"/>
          </a:solidFill>
          <a:latin typeface="Arial" charset="0"/>
          <a:ea typeface="ＭＳ Ｐゴシック" pitchFamily="34"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hyperlink" Target="Slewfoot%201.mp4"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file:///C:\Users\Jyrki\Documents\kiekko\IIFH%20Rule%20Book%202014-2018\HYBRIDI\Hybridi%20Edit%204%2001.mp4"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ybridi%20Edit%204%2001.mp4"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IIFH%20Rule%20Book%202014-2018/HYBRIDI/Hybridi%20Edit%204%2002.mp4"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ybridi%20Edit%204%2002.mp4" TargetMode="External"/><Relationship Id="rId4" Type="http://schemas.openxmlformats.org/officeDocument/2006/relationships/hyperlink" Target="file:///C:\Users\Jyrki\Documents\kiekko\IIFH%20Rule%20Book%202014-2018\HYBRIDI\Hybridi%20Edit%204%2002.mp4"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file:///C:\Users\Jyrki\Documents\kiekko\IIFH%20Rule%20Book%202014-2018\HYBRIDI\Hybridi%20Edit%204%2003.mp4"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ybridi%20Edit%204%2003.mp4"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file:///C:\Users\Jyrki\Documents\kiekko\IIFH%20Rule%20Book%202014-2018\HYBRIDI\Hybridi%20Edit%204%2004.mp4"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ybridi%20Edit%204%2005.mp4"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file:///C:\Users\Jyrki\Documents\kiekko\IIFH%20Rule%20Book%202014-2018\HYBRIDI\Hybridi%20Edit%204%2005.mp4"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Hybridi%20Edit%204%2005.mp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3" Type="http://schemas.openxmlformats.org/officeDocument/2006/relationships/hyperlink" Target="file:///C:\Users\Jyrki\Documents\kiekko\IIFH%20Rule%20Book%202014-2018\HYBRIDI\Hybridi%20Edit%204%2006.mp4"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ybridi%20Edit%204%2006.mp4"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file:///C:\Users\Jyrki\Documents\kiekko\IIFH%20Rule%20Book%202014-2018\HYBRIDI\Hybridi%20Edit%204%2007.mp4"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ybridi%20Edit%204%2007.mp4"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file:///C:\Users\Jyrki\Documents\kiekko\IIFH%20Rule%20Book%202014-2018\HYBRIDI\Hybridi%20Edit%204%2008.mp4"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ybridi%20Edit%204%2008.mp4"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file:///C:\Users\Jyrki\Documents\kiekko\IIFH%20Rule%20Book%202014-2018\HYBRIDI\Hybridi%20Edit%204%2009.mp4"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Hybridi%20Edit%204%2009.mp4"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file:///C:\Users\Jyrki\Documents\kiekko\IIFH%20Rule%20Book%202014-2018\HYBRIDI\Hybridi%20Edit%204%2010.mp4"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ybridi%20Edit%204%2010.mp4"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file:///C:\Users\Jyrki\Documents\kiekko\IIFH%20Rule%20Book%202014-2018\HYBRIDI\Hybridi%20Edit%204%2011.mp4"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ybridi%20Edit%204%2011.mp4"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file:///C:\Users\Jyrki\Documents\kiekko\IIFH%20Rule%20Book%202014-2018\HYBRIDI\Hybridi%20Edit%204%2012.mp4"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Hybridi%20Edit%204%2012.mp4"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hyperlink" Target="Hybridi%20Edit%204%2013.mp4" TargetMode="External"/><Relationship Id="rId4" Type="http://schemas.openxmlformats.org/officeDocument/2006/relationships/hyperlink" Target="file:///C:\Users\Jyrki\Documents\kiekko\IIFH%20Rule%20Book%202014-2018\HYBRIDI\Hybridi%20Edit%204%2013.mp4"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file:///C:\Users\Jyrki\Documents\kiekko\IIFH%20Rule%20Book%202014-2018\HYBRIDI\Hybridi%20Edit%204%2014.mp4"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hyperlink" Target="Hybridi%20Edit%204%2014.mp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026"/>
          <p:cNvSpPr>
            <a:spLocks noGrp="1" noChangeArrowheads="1"/>
          </p:cNvSpPr>
          <p:nvPr>
            <p:ph type="ctrTitle"/>
          </p:nvPr>
        </p:nvSpPr>
        <p:spPr/>
        <p:txBody>
          <a:bodyPr/>
          <a:lstStyle/>
          <a:p>
            <a:pPr eaLnBrk="1" hangingPunct="1"/>
            <a:r>
              <a:rPr lang="fi-FI" altLang="fi-FI" dirty="0" smtClean="0">
                <a:solidFill>
                  <a:srgbClr val="0075C8"/>
                </a:solidFill>
                <a:ea typeface="ＭＳ Ｐゴシック" pitchFamily="34" charset="-128"/>
              </a:rPr>
              <a:t>KERTAUSKURSSI 2014</a:t>
            </a:r>
          </a:p>
        </p:txBody>
      </p:sp>
      <p:sp>
        <p:nvSpPr>
          <p:cNvPr id="10242" name="Rectangle 1027"/>
          <p:cNvSpPr>
            <a:spLocks noGrp="1" noChangeArrowheads="1"/>
          </p:cNvSpPr>
          <p:nvPr>
            <p:ph type="subTitle" idx="1"/>
          </p:nvPr>
        </p:nvSpPr>
        <p:spPr/>
        <p:txBody>
          <a:bodyPr/>
          <a:lstStyle/>
          <a:p>
            <a:pPr eaLnBrk="1" hangingPunct="1"/>
            <a:r>
              <a:rPr lang="fi-FI" altLang="fi-FI" dirty="0" smtClean="0">
                <a:ea typeface="ＭＳ Ｐゴシック" pitchFamily="34" charset="-128"/>
              </a:rPr>
              <a:t>Säännöt 2014</a:t>
            </a:r>
          </a:p>
        </p:txBody>
      </p:sp>
      <p:sp>
        <p:nvSpPr>
          <p:cNvPr id="10243" name="Rectangle 1029"/>
          <p:cNvSpPr>
            <a:spLocks noChangeArrowheads="1"/>
          </p:cNvSpPr>
          <p:nvPr/>
        </p:nvSpPr>
        <p:spPr bwMode="auto">
          <a:xfrm>
            <a:off x="3209925" y="1241425"/>
            <a:ext cx="184150" cy="457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lt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8684" y="2963810"/>
            <a:ext cx="5472607" cy="2771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tsikko 1"/>
          <p:cNvSpPr>
            <a:spLocks noGrp="1"/>
          </p:cNvSpPr>
          <p:nvPr>
            <p:ph type="title"/>
          </p:nvPr>
        </p:nvSpPr>
        <p:spPr>
          <a:xfrm>
            <a:off x="1172580" y="116633"/>
            <a:ext cx="7560840" cy="754655"/>
          </a:xfrm>
        </p:spPr>
        <p:txBody>
          <a:bodyPr>
            <a:normAutofit/>
          </a:bodyPr>
          <a:lstStyle/>
          <a:p>
            <a:r>
              <a:rPr lang="fi-FI" sz="3200" dirty="0"/>
              <a:t>Alueiden kokojen vakiointi (2)</a:t>
            </a:r>
          </a:p>
        </p:txBody>
      </p:sp>
      <p:sp>
        <p:nvSpPr>
          <p:cNvPr id="4" name="Alatunnisteen paikkamerkki 3"/>
          <p:cNvSpPr>
            <a:spLocks noGrp="1"/>
          </p:cNvSpPr>
          <p:nvPr>
            <p:ph type="ftr" sz="quarter" idx="11"/>
          </p:nvPr>
        </p:nvSpPr>
        <p:spPr>
          <a:xfrm>
            <a:off x="3505200" y="64685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69224" y="6492876"/>
            <a:ext cx="2133600" cy="365125"/>
          </a:xfrm>
        </p:spPr>
        <p:txBody>
          <a:bodyPr/>
          <a:lstStyle/>
          <a:p>
            <a:fld id="{6DC01E81-98A7-4518-8600-440CC6812714}" type="slidenum">
              <a:rPr lang="fi-FI" smtClean="0"/>
              <a:pPr/>
              <a:t>10</a:t>
            </a:fld>
            <a:endParaRPr lang="fi-FI" dirty="0"/>
          </a:p>
        </p:txBody>
      </p:sp>
      <p:sp>
        <p:nvSpPr>
          <p:cNvPr id="3" name="Sisällön paikkamerkki 2"/>
          <p:cNvSpPr>
            <a:spLocks noGrp="1"/>
          </p:cNvSpPr>
          <p:nvPr>
            <p:ph idx="1"/>
          </p:nvPr>
        </p:nvSpPr>
        <p:spPr>
          <a:xfrm>
            <a:off x="704528" y="1214538"/>
            <a:ext cx="8280920" cy="1800198"/>
          </a:xfrm>
        </p:spPr>
        <p:txBody>
          <a:bodyPr>
            <a:normAutofit fontScale="92500" lnSpcReduction="10000"/>
          </a:bodyPr>
          <a:lstStyle/>
          <a:p>
            <a:pPr marL="263525" indent="-263525">
              <a:lnSpc>
                <a:spcPct val="110000"/>
              </a:lnSpc>
              <a:spcBef>
                <a:spcPts val="0"/>
              </a:spcBef>
            </a:pPr>
            <a:r>
              <a:rPr lang="fi-FI" sz="2400" dirty="0"/>
              <a:t>Siniviivan etäisyys mitataan päädystä (22,86 m)</a:t>
            </a:r>
          </a:p>
          <a:p>
            <a:pPr marL="536575" lvl="1">
              <a:lnSpc>
                <a:spcPct val="110000"/>
              </a:lnSpc>
              <a:spcBef>
                <a:spcPts val="0"/>
              </a:spcBef>
            </a:pPr>
            <a:r>
              <a:rPr lang="fi-FI" sz="2400" dirty="0"/>
              <a:t>Siirto </a:t>
            </a:r>
            <a:r>
              <a:rPr lang="fi-FI" sz="2400" b="1" u="sng" dirty="0"/>
              <a:t>1,53 m</a:t>
            </a:r>
            <a:r>
              <a:rPr lang="fi-FI" sz="2400" dirty="0"/>
              <a:t> keskialueella päin</a:t>
            </a:r>
          </a:p>
          <a:p>
            <a:pPr marL="536575" lvl="1">
              <a:lnSpc>
                <a:spcPct val="110000"/>
              </a:lnSpc>
              <a:spcBef>
                <a:spcPts val="0"/>
              </a:spcBef>
            </a:pPr>
            <a:r>
              <a:rPr lang="fi-FI" sz="2400" b="1" u="sng" dirty="0"/>
              <a:t>päätyalueet kasvavat </a:t>
            </a:r>
            <a:r>
              <a:rPr lang="fi-FI" sz="2400" dirty="0"/>
              <a:t>kumpikin noin 7 %  (40-46 m</a:t>
            </a:r>
            <a:r>
              <a:rPr lang="fi-FI" sz="2400" baseline="30000" dirty="0"/>
              <a:t>2</a:t>
            </a:r>
            <a:r>
              <a:rPr lang="fi-FI" sz="2400" dirty="0"/>
              <a:t>)</a:t>
            </a:r>
          </a:p>
          <a:p>
            <a:pPr marL="536575" lvl="1">
              <a:lnSpc>
                <a:spcPct val="110000"/>
              </a:lnSpc>
              <a:spcBef>
                <a:spcPts val="0"/>
              </a:spcBef>
            </a:pPr>
            <a:r>
              <a:rPr lang="fi-FI" sz="2400" b="1" u="sng" dirty="0"/>
              <a:t>keskialue pienenee </a:t>
            </a:r>
            <a:r>
              <a:rPr lang="fi-FI" sz="2400" dirty="0"/>
              <a:t>noin 17 % (80-92 m</a:t>
            </a:r>
            <a:r>
              <a:rPr lang="fi-FI" sz="2400" baseline="30000" dirty="0"/>
              <a:t>2</a:t>
            </a:r>
            <a:r>
              <a:rPr lang="fi-FI" sz="2400" dirty="0"/>
              <a:t>)</a:t>
            </a:r>
          </a:p>
          <a:p>
            <a:pPr marL="536575" lvl="1">
              <a:lnSpc>
                <a:spcPct val="110000"/>
              </a:lnSpc>
              <a:spcBef>
                <a:spcPts val="0"/>
              </a:spcBef>
            </a:pPr>
            <a:r>
              <a:rPr lang="fi-FI" sz="2400" b="1" dirty="0"/>
              <a:t>KESKIALUE JOUSTAA HALLISTA TOISEEN!</a:t>
            </a:r>
          </a:p>
          <a:p>
            <a:pPr marL="536575" lvl="1">
              <a:lnSpc>
                <a:spcPct val="110000"/>
              </a:lnSpc>
              <a:spcBef>
                <a:spcPts val="0"/>
              </a:spcBef>
            </a:pPr>
            <a:endParaRPr lang="fi-FI" sz="2400" dirty="0"/>
          </a:p>
          <a:p>
            <a:pPr>
              <a:lnSpc>
                <a:spcPct val="110000"/>
              </a:lnSpc>
              <a:spcBef>
                <a:spcPts val="0"/>
              </a:spcBef>
            </a:pPr>
            <a:endParaRPr lang="fi-FI" sz="2400" dirty="0"/>
          </a:p>
        </p:txBody>
      </p:sp>
    </p:spTree>
    <p:extLst>
      <p:ext uri="{BB962C8B-B14F-4D97-AF65-F5344CB8AC3E}">
        <p14:creationId xmlns:p14="http://schemas.microsoft.com/office/powerpoint/2010/main" val="160839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OSA 5 – PELISÄÄNNÖT / YLEISTÄ</a:t>
            </a:r>
          </a:p>
        </p:txBody>
      </p:sp>
      <p:sp>
        <p:nvSpPr>
          <p:cNvPr id="3" name="Sisällön paikkamerkki 2"/>
          <p:cNvSpPr>
            <a:spLocks noGrp="1"/>
          </p:cNvSpPr>
          <p:nvPr>
            <p:ph idx="1"/>
          </p:nvPr>
        </p:nvSpPr>
        <p:spPr/>
        <p:txBody>
          <a:bodyPr/>
          <a:lstStyle/>
          <a:p>
            <a:pPr marL="0" indent="0">
              <a:buNone/>
            </a:pPr>
            <a:r>
              <a:rPr lang="fi-FI" dirty="0">
                <a:latin typeface="Helvetica" panose="020B0604020202020204" pitchFamily="34" charset="0"/>
              </a:rPr>
              <a:t>YLEISTÄ – Säännöt muodostavat varsinaisen perustan jääkiekon pelaamiselle ja niitä </a:t>
            </a:r>
            <a:r>
              <a:rPr lang="fi-FI" dirty="0" smtClean="0">
                <a:latin typeface="Helvetica" panose="020B0604020202020204" pitchFamily="34" charset="0"/>
              </a:rPr>
              <a:t>tulee kunnioittaa </a:t>
            </a:r>
            <a:r>
              <a:rPr lang="fi-FI" dirty="0">
                <a:latin typeface="Helvetica" panose="020B0604020202020204" pitchFamily="34" charset="0"/>
              </a:rPr>
              <a:t>ja noudattaa kaiken aikaa. Vaikka säätökirjassa on pyritty kaikin keinoin </a:t>
            </a:r>
            <a:r>
              <a:rPr lang="fi-FI" dirty="0" smtClean="0">
                <a:latin typeface="Helvetica" panose="020B0604020202020204" pitchFamily="34" charset="0"/>
              </a:rPr>
              <a:t>ottamaan huomioon </a:t>
            </a:r>
            <a:r>
              <a:rPr lang="fi-FI" dirty="0">
                <a:latin typeface="Helvetica" panose="020B0604020202020204" pitchFamily="34" charset="0"/>
              </a:rPr>
              <a:t>kaikki mahdolliset jäällä tapahtuvat rikkeet, </a:t>
            </a:r>
            <a:r>
              <a:rPr lang="fi-FI" b="1" u="sng" dirty="0">
                <a:latin typeface="Helvetica" panose="020B0604020202020204" pitchFamily="34" charset="0"/>
              </a:rPr>
              <a:t>tuomaristolla on oikeus tuomita </a:t>
            </a:r>
            <a:r>
              <a:rPr lang="fi-FI" b="1" u="sng" dirty="0" smtClean="0">
                <a:latin typeface="Helvetica" panose="020B0604020202020204" pitchFamily="34" charset="0"/>
              </a:rPr>
              <a:t>rangaistuksia myös </a:t>
            </a:r>
            <a:r>
              <a:rPr lang="fi-FI" b="1" u="sng" dirty="0">
                <a:latin typeface="Helvetica" panose="020B0604020202020204" pitchFamily="34" charset="0"/>
              </a:rPr>
              <a:t>muista sellaisista rikkeistä, joita ei ole säännöissä jäljempänä mainittu ja joita </a:t>
            </a:r>
            <a:r>
              <a:rPr lang="fi-FI" b="1" u="sng" dirty="0" smtClean="0">
                <a:latin typeface="Helvetica" panose="020B0604020202020204" pitchFamily="34" charset="0"/>
              </a:rPr>
              <a:t>tuomaristo pitää </a:t>
            </a:r>
            <a:r>
              <a:rPr lang="fi-FI" b="1" u="sng" dirty="0">
                <a:latin typeface="Helvetica" panose="020B0604020202020204" pitchFamily="34" charset="0"/>
              </a:rPr>
              <a:t>sääntökirjan näkökulmasta reilun pelin hengen ja urheilun eheyden vastaisina</a:t>
            </a:r>
            <a:r>
              <a:rPr lang="fi-FI" dirty="0">
                <a:latin typeface="Helvetica" panose="020B0604020202020204" pitchFamily="34" charset="0"/>
              </a:rPr>
              <a:t>.</a:t>
            </a:r>
            <a:endParaRPr lang="fi-FI" dirty="0"/>
          </a:p>
        </p:txBody>
      </p:sp>
      <p:sp>
        <p:nvSpPr>
          <p:cNvPr id="4" name="Päivämäärän paikkamerkki 3"/>
          <p:cNvSpPr>
            <a:spLocks noGrp="1"/>
          </p:cNvSpPr>
          <p:nvPr>
            <p:ph type="dt" sz="half" idx="10"/>
          </p:nvPr>
        </p:nvSpPr>
        <p:spPr/>
        <p:txBody>
          <a:bodyPr/>
          <a:lstStyle/>
          <a:p>
            <a:fld id="{3CBC737D-0BC3-4DAE-954D-B1A0696D8E6C}" type="datetime1">
              <a:rPr lang="fi-FI" smtClean="0"/>
              <a:t>18.8.2014</a:t>
            </a:fld>
            <a:endParaRPr lang="fi-FI"/>
          </a:p>
        </p:txBody>
      </p:sp>
      <p:sp>
        <p:nvSpPr>
          <p:cNvPr id="5" name="Alatunnisteen paikkamerkki 4"/>
          <p:cNvSpPr>
            <a:spLocks noGrp="1"/>
          </p:cNvSpPr>
          <p:nvPr>
            <p:ph type="ftr" sz="quarter" idx="11"/>
          </p:nvPr>
        </p:nvSpPr>
        <p:spPr/>
        <p:txBody>
          <a:bodyPr/>
          <a:lstStyle/>
          <a:p>
            <a:r>
              <a:rPr lang="fi-FI" smtClean="0"/>
              <a:t>31.7.2014 / Varala / JIn</a:t>
            </a:r>
            <a:endParaRPr lang="fi-FI"/>
          </a:p>
        </p:txBody>
      </p:sp>
      <p:sp>
        <p:nvSpPr>
          <p:cNvPr id="6" name="Dian numeron paikkamerkki 5"/>
          <p:cNvSpPr>
            <a:spLocks noGrp="1"/>
          </p:cNvSpPr>
          <p:nvPr>
            <p:ph type="sldNum" sz="quarter" idx="12"/>
          </p:nvPr>
        </p:nvSpPr>
        <p:spPr/>
        <p:txBody>
          <a:bodyPr/>
          <a:lstStyle/>
          <a:p>
            <a:fld id="{6DC01E81-98A7-4518-8600-440CC6812714}" type="slidenum">
              <a:rPr lang="fi-FI" smtClean="0"/>
              <a:pPr/>
              <a:t>11</a:t>
            </a:fld>
            <a:endParaRPr lang="fi-FI"/>
          </a:p>
        </p:txBody>
      </p:sp>
    </p:spTree>
    <p:extLst>
      <p:ext uri="{BB962C8B-B14F-4D97-AF65-F5344CB8AC3E}">
        <p14:creationId xmlns:p14="http://schemas.microsoft.com/office/powerpoint/2010/main" val="3996957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0432" y="116632"/>
            <a:ext cx="8303048" cy="792088"/>
          </a:xfrm>
        </p:spPr>
        <p:txBody>
          <a:bodyPr>
            <a:noAutofit/>
          </a:bodyPr>
          <a:lstStyle/>
          <a:p>
            <a:r>
              <a:rPr lang="fi-FI" sz="3200" dirty="0"/>
              <a:t>Sääntö 29 – VAARALLINEN VARUSTE</a:t>
            </a:r>
            <a:endParaRPr lang="fi-FI" sz="3200" u="sng" dirty="0"/>
          </a:p>
        </p:txBody>
      </p:sp>
      <p:sp>
        <p:nvSpPr>
          <p:cNvPr id="3" name="Sisällön paikkamerkki 2"/>
          <p:cNvSpPr>
            <a:spLocks noGrp="1"/>
          </p:cNvSpPr>
          <p:nvPr>
            <p:ph idx="1"/>
          </p:nvPr>
        </p:nvSpPr>
        <p:spPr>
          <a:xfrm>
            <a:off x="632520" y="908721"/>
            <a:ext cx="8784976" cy="2742647"/>
          </a:xfrm>
        </p:spPr>
        <p:txBody>
          <a:bodyPr>
            <a:noAutofit/>
          </a:bodyPr>
          <a:lstStyle/>
          <a:p>
            <a:pPr marL="0" indent="0">
              <a:lnSpc>
                <a:spcPct val="120000"/>
              </a:lnSpc>
              <a:spcBef>
                <a:spcPts val="0"/>
              </a:spcBef>
              <a:spcAft>
                <a:spcPts val="600"/>
              </a:spcAft>
              <a:buNone/>
            </a:pPr>
            <a:endParaRPr lang="fi-FI" sz="2400" dirty="0"/>
          </a:p>
          <a:p>
            <a:pPr marL="536575" indent="-536575">
              <a:lnSpc>
                <a:spcPct val="120000"/>
              </a:lnSpc>
              <a:spcBef>
                <a:spcPts val="0"/>
              </a:spcBef>
              <a:spcAft>
                <a:spcPts val="600"/>
              </a:spcAft>
              <a:buFont typeface="+mj-lt"/>
              <a:buAutoNum type="romanLcPeriod" startAt="4"/>
            </a:pPr>
            <a:r>
              <a:rPr lang="fi-FI" sz="2400" dirty="0"/>
              <a:t>Vaaralliseksi varusteeksi luokitellaan myös visiirin pitäminen siten, että se </a:t>
            </a:r>
            <a:r>
              <a:rPr lang="fi-FI" sz="2400" b="1" u="sng" dirty="0"/>
              <a:t>saattaa vahingoittaa vastustajaa</a:t>
            </a:r>
            <a:r>
              <a:rPr lang="fi-FI" sz="2400" dirty="0"/>
              <a:t>, hyväksymättömän varusteen käyttäminen, vaarallisen tai laittoman luistimen tai mailan käyttäminen, muun suojuksen kuin hanskan, luistimen tai kypärän pitäminen peliasun ulkopuolella ja kämmenpuolen leikkaaminen toisesta tai molemmista hanskoista.</a:t>
            </a:r>
          </a:p>
          <a:p>
            <a:pPr>
              <a:lnSpc>
                <a:spcPct val="120000"/>
              </a:lnSpc>
              <a:spcBef>
                <a:spcPts val="0"/>
              </a:spcBef>
              <a:spcAft>
                <a:spcPts val="600"/>
              </a:spcAft>
            </a:pPr>
            <a:endParaRPr lang="fi-FI" sz="2400" dirty="0"/>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12</a:t>
            </a:fld>
            <a:endParaRPr lang="fi-FI" dirty="0"/>
          </a:p>
        </p:txBody>
      </p:sp>
    </p:spTree>
    <p:extLst>
      <p:ext uri="{BB962C8B-B14F-4D97-AF65-F5344CB8AC3E}">
        <p14:creationId xmlns:p14="http://schemas.microsoft.com/office/powerpoint/2010/main" val="758294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0433" y="116632"/>
            <a:ext cx="7965135" cy="792088"/>
          </a:xfrm>
        </p:spPr>
        <p:txBody>
          <a:bodyPr>
            <a:noAutofit/>
          </a:bodyPr>
          <a:lstStyle/>
          <a:p>
            <a:r>
              <a:rPr lang="fi-FI" sz="3200" dirty="0"/>
              <a:t>Sääntö 49 – KIEKKO PELISSÄ</a:t>
            </a:r>
            <a:endParaRPr lang="fi-FI" sz="3200" u="sng" dirty="0"/>
          </a:p>
        </p:txBody>
      </p:sp>
      <p:sp>
        <p:nvSpPr>
          <p:cNvPr id="3" name="Sisällön paikkamerkki 2"/>
          <p:cNvSpPr>
            <a:spLocks noGrp="1"/>
          </p:cNvSpPr>
          <p:nvPr>
            <p:ph idx="1"/>
          </p:nvPr>
        </p:nvSpPr>
        <p:spPr>
          <a:xfrm>
            <a:off x="677219" y="1052736"/>
            <a:ext cx="8784976" cy="4608512"/>
          </a:xfrm>
        </p:spPr>
        <p:txBody>
          <a:bodyPr>
            <a:normAutofit lnSpcReduction="10000"/>
          </a:bodyPr>
          <a:lstStyle/>
          <a:p>
            <a:pPr marL="447675" indent="-447675">
              <a:spcBef>
                <a:spcPts val="0"/>
              </a:spcBef>
              <a:spcAft>
                <a:spcPts val="1200"/>
              </a:spcAft>
              <a:buFont typeface="+mj-lt"/>
              <a:buAutoNum type="romanLcPeriod"/>
            </a:pPr>
            <a:endParaRPr lang="fi-FI" sz="2400" dirty="0" smtClean="0"/>
          </a:p>
          <a:p>
            <a:pPr marL="447675" indent="-447675">
              <a:spcBef>
                <a:spcPts val="0"/>
              </a:spcBef>
              <a:spcAft>
                <a:spcPts val="1200"/>
              </a:spcAft>
              <a:buFont typeface="+mj-lt"/>
              <a:buAutoNum type="romanLcPeriod"/>
            </a:pPr>
            <a:r>
              <a:rPr lang="fi-FI" sz="2400" dirty="0" smtClean="0"/>
              <a:t>Pelitilanne </a:t>
            </a:r>
            <a:r>
              <a:rPr lang="fi-FI" sz="2400" dirty="0"/>
              <a:t>katkaistaan välittömästi, jos kiekko ei enää ole kokonainen (ts. palasina tai rikkoutunut millään tavoin).</a:t>
            </a:r>
          </a:p>
          <a:p>
            <a:pPr marL="447675" indent="-447675">
              <a:spcBef>
                <a:spcPts val="0"/>
              </a:spcBef>
              <a:spcAft>
                <a:spcPts val="1200"/>
              </a:spcAft>
              <a:buFont typeface="+mj-lt"/>
              <a:buAutoNum type="romanLcPeriod"/>
            </a:pPr>
            <a:r>
              <a:rPr lang="fi-FI" sz="2400" dirty="0"/>
              <a:t>Jos pelin käydessä pelialueelle ilmaantuu </a:t>
            </a:r>
            <a:r>
              <a:rPr lang="fi-FI" sz="2400" b="1" dirty="0"/>
              <a:t>muu kuin sääntöjen mukaisesti pelissä oleva kiekko</a:t>
            </a:r>
            <a:r>
              <a:rPr lang="fi-FI" sz="2400" dirty="0"/>
              <a:t>, </a:t>
            </a:r>
            <a:r>
              <a:rPr lang="fi-FI" sz="2400" u="sng" dirty="0"/>
              <a:t>peliä ei katkaista ennen kuin sääntöjen mukaisen kiekon hallinta siirtyy toiselle joukkueelle</a:t>
            </a:r>
            <a:r>
              <a:rPr lang="fi-FI" sz="2400" dirty="0"/>
              <a:t> tai</a:t>
            </a:r>
            <a:r>
              <a:rPr lang="fi-FI" sz="2400" u="sng" dirty="0"/>
              <a:t> </a:t>
            </a:r>
            <a:r>
              <a:rPr lang="fi-FI" sz="2400" b="1" u="sng" dirty="0"/>
              <a:t>ennen kuin virheellisesti pelaa sääntöjen vastaista kiekko oikean kiekon sijasta</a:t>
            </a:r>
            <a:r>
              <a:rPr lang="fi-FI" sz="2400" dirty="0"/>
              <a:t>.</a:t>
            </a:r>
          </a:p>
          <a:p>
            <a:pPr marL="447675" indent="-447675">
              <a:spcBef>
                <a:spcPts val="0"/>
              </a:spcBef>
              <a:spcAft>
                <a:spcPts val="1200"/>
              </a:spcAft>
              <a:buFont typeface="+mj-lt"/>
              <a:buAutoNum type="romanLcPeriod"/>
            </a:pPr>
            <a:r>
              <a:rPr lang="fi-FI" sz="2400" dirty="0"/>
              <a:t>Kiekko on pidettävä liikkeessä koko ajan. </a:t>
            </a:r>
            <a:r>
              <a:rPr lang="fi-FI" sz="2400" b="1" u="sng" dirty="0"/>
              <a:t>Jos jompikumpi tai molemmat joukkueet eivät pelaa kiekkoa</a:t>
            </a:r>
            <a:r>
              <a:rPr lang="fi-FI" sz="2400" dirty="0"/>
              <a:t>, tuomaristo </a:t>
            </a:r>
            <a:br>
              <a:rPr lang="fi-FI" sz="2400" dirty="0"/>
            </a:br>
            <a:r>
              <a:rPr lang="fi-FI" sz="2400" dirty="0"/>
              <a:t>katkaisee pelin, ja seuraava aloitus suoritetaan katkaisupaikkaa lähinnä olevasta aloituspisteestä.</a:t>
            </a:r>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13</a:t>
            </a:fld>
            <a:endParaRPr lang="fi-FI" dirty="0"/>
          </a:p>
        </p:txBody>
      </p:sp>
    </p:spTree>
    <p:extLst>
      <p:ext uri="{BB962C8B-B14F-4D97-AF65-F5344CB8AC3E}">
        <p14:creationId xmlns:p14="http://schemas.microsoft.com/office/powerpoint/2010/main" val="55595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Sääntö 82 – SIIRRETTY PAITSIOTILANNE</a:t>
            </a:r>
          </a:p>
        </p:txBody>
      </p:sp>
      <p:sp>
        <p:nvSpPr>
          <p:cNvPr id="3" name="Sisällön paikkamerkki 2"/>
          <p:cNvSpPr>
            <a:spLocks noGrp="1"/>
          </p:cNvSpPr>
          <p:nvPr>
            <p:ph idx="1"/>
          </p:nvPr>
        </p:nvSpPr>
        <p:spPr/>
        <p:txBody>
          <a:bodyPr/>
          <a:lstStyle/>
          <a:p>
            <a:pPr marL="0" indent="0">
              <a:buNone/>
            </a:pPr>
            <a:r>
              <a:rPr lang="fi-FI" dirty="0"/>
              <a:t>xii. </a:t>
            </a:r>
            <a:endParaRPr lang="fi-FI" dirty="0" smtClean="0"/>
          </a:p>
          <a:p>
            <a:pPr marL="0" indent="0">
              <a:buNone/>
            </a:pPr>
            <a:r>
              <a:rPr lang="fi-FI" b="1" u="sng" dirty="0" smtClean="0"/>
              <a:t>Siirretyn </a:t>
            </a:r>
            <a:r>
              <a:rPr lang="fi-FI" b="1" u="sng" dirty="0"/>
              <a:t>rangaistusvihellyksen säännöt menevät siirretyn paitsiotilanteen sääntöjen </a:t>
            </a:r>
            <a:r>
              <a:rPr lang="fi-FI" b="1" u="sng" dirty="0" smtClean="0"/>
              <a:t>edelle. </a:t>
            </a:r>
            <a:r>
              <a:rPr lang="fi-FI" dirty="0" smtClean="0"/>
              <a:t>Jos </a:t>
            </a:r>
            <a:r>
              <a:rPr lang="fi-FI" dirty="0"/>
              <a:t>hyökkäävä joukkue aiheuttaa pelikatkon siirretyn paitsion myötä samalla, </a:t>
            </a:r>
            <a:r>
              <a:rPr lang="fi-FI" dirty="0" smtClean="0"/>
              <a:t>kun puolustavaa </a:t>
            </a:r>
            <a:r>
              <a:rPr lang="fi-FI" dirty="0"/>
              <a:t>joukkuetta ollaan rankaisemassa, seuraava aloitus suoritetaan </a:t>
            </a:r>
            <a:r>
              <a:rPr lang="fi-FI" dirty="0" smtClean="0"/>
              <a:t>rangaistavan joukkueen </a:t>
            </a:r>
            <a:r>
              <a:rPr lang="fi-FI" dirty="0"/>
              <a:t>puolustusalueelta, kuten normaalistikin rangaistusten yhteydessä.</a:t>
            </a:r>
          </a:p>
        </p:txBody>
      </p:sp>
      <p:sp>
        <p:nvSpPr>
          <p:cNvPr id="4" name="Päivämäärän paikkamerkki 3"/>
          <p:cNvSpPr>
            <a:spLocks noGrp="1"/>
          </p:cNvSpPr>
          <p:nvPr>
            <p:ph type="dt" sz="half" idx="10"/>
          </p:nvPr>
        </p:nvSpPr>
        <p:spPr/>
        <p:txBody>
          <a:bodyPr/>
          <a:lstStyle/>
          <a:p>
            <a:fld id="{3CBC737D-0BC3-4DAE-954D-B1A0696D8E6C}" type="datetime1">
              <a:rPr lang="fi-FI" smtClean="0"/>
              <a:t>18.8.2014</a:t>
            </a:fld>
            <a:endParaRPr lang="fi-FI"/>
          </a:p>
        </p:txBody>
      </p:sp>
      <p:sp>
        <p:nvSpPr>
          <p:cNvPr id="5" name="Alatunnisteen paikkamerkki 4"/>
          <p:cNvSpPr>
            <a:spLocks noGrp="1"/>
          </p:cNvSpPr>
          <p:nvPr>
            <p:ph type="ftr" sz="quarter" idx="11"/>
          </p:nvPr>
        </p:nvSpPr>
        <p:spPr/>
        <p:txBody>
          <a:bodyPr/>
          <a:lstStyle/>
          <a:p>
            <a:r>
              <a:rPr lang="fi-FI" smtClean="0"/>
              <a:t>31.7.2014 / Varala / JIn</a:t>
            </a:r>
            <a:endParaRPr lang="fi-FI"/>
          </a:p>
        </p:txBody>
      </p:sp>
      <p:sp>
        <p:nvSpPr>
          <p:cNvPr id="6" name="Dian numeron paikkamerkki 5"/>
          <p:cNvSpPr>
            <a:spLocks noGrp="1"/>
          </p:cNvSpPr>
          <p:nvPr>
            <p:ph type="sldNum" sz="quarter" idx="12"/>
          </p:nvPr>
        </p:nvSpPr>
        <p:spPr/>
        <p:txBody>
          <a:bodyPr/>
          <a:lstStyle/>
          <a:p>
            <a:fld id="{6DC01E81-98A7-4518-8600-440CC6812714}" type="slidenum">
              <a:rPr lang="fi-FI" smtClean="0"/>
              <a:pPr/>
              <a:t>14</a:t>
            </a:fld>
            <a:endParaRPr lang="fi-FI"/>
          </a:p>
        </p:txBody>
      </p:sp>
    </p:spTree>
    <p:extLst>
      <p:ext uri="{BB962C8B-B14F-4D97-AF65-F5344CB8AC3E}">
        <p14:creationId xmlns:p14="http://schemas.microsoft.com/office/powerpoint/2010/main" val="872737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568624" y="116632"/>
            <a:ext cx="7848872" cy="864096"/>
          </a:xfrm>
        </p:spPr>
        <p:txBody>
          <a:bodyPr>
            <a:noAutofit/>
          </a:bodyPr>
          <a:lstStyle/>
          <a:p>
            <a:r>
              <a:rPr lang="fi-FI" sz="3200" dirty="0"/>
              <a:t>Sääntö 86 – LOUKKAANTUNUT TUOMARI (1)</a:t>
            </a:r>
            <a:endParaRPr lang="fi-FI" sz="3200" u="sng" dirty="0"/>
          </a:p>
        </p:txBody>
      </p:sp>
      <p:sp>
        <p:nvSpPr>
          <p:cNvPr id="3" name="Sisällön paikkamerkki 2"/>
          <p:cNvSpPr>
            <a:spLocks noGrp="1"/>
          </p:cNvSpPr>
          <p:nvPr>
            <p:ph idx="1"/>
          </p:nvPr>
        </p:nvSpPr>
        <p:spPr>
          <a:xfrm>
            <a:off x="632520" y="1412776"/>
            <a:ext cx="8784976" cy="4896544"/>
          </a:xfrm>
        </p:spPr>
        <p:txBody>
          <a:bodyPr>
            <a:noAutofit/>
          </a:bodyPr>
          <a:lstStyle/>
          <a:p>
            <a:pPr marL="442913" indent="-442913">
              <a:spcBef>
                <a:spcPts val="0"/>
              </a:spcBef>
              <a:buFont typeface="+mj-lt"/>
              <a:buAutoNum type="romanLcPeriod"/>
            </a:pPr>
            <a:r>
              <a:rPr lang="fi-FI" u="sng" dirty="0"/>
              <a:t>Jos pelin käydessä tuomari loukkaantuu, peli katkaistaan välittömästi </a:t>
            </a:r>
            <a:r>
              <a:rPr lang="fi-FI" dirty="0"/>
              <a:t>(ellei toisella joukkueella ole maalintekotilanne), jotta voidaan arvioida loukkaantumisen vakavuus ja hoitaa </a:t>
            </a:r>
            <a:r>
              <a:rPr lang="fi-FI" dirty="0" smtClean="0"/>
              <a:t>loukkaantunutta </a:t>
            </a:r>
            <a:r>
              <a:rPr lang="fi-FI" dirty="0"/>
              <a:t>tuomaria. Jos tilannetta ei voi hoitaa välittömästi, loukkaantunut tuomari siirtyy kotijoukkueen pelaajapenkille tai kotijoukkueen lääkintähenkilöstö hoitaa häntä.</a:t>
            </a:r>
          </a:p>
          <a:p>
            <a:pPr marL="0" indent="0">
              <a:spcBef>
                <a:spcPts val="0"/>
              </a:spcBef>
              <a:buNone/>
            </a:pPr>
            <a:endParaRPr lang="fi-FI" dirty="0"/>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15</a:t>
            </a:fld>
            <a:endParaRPr lang="fi-FI" dirty="0"/>
          </a:p>
        </p:txBody>
      </p:sp>
    </p:spTree>
    <p:extLst>
      <p:ext uri="{BB962C8B-B14F-4D97-AF65-F5344CB8AC3E}">
        <p14:creationId xmlns:p14="http://schemas.microsoft.com/office/powerpoint/2010/main" val="534028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640632" y="116632"/>
            <a:ext cx="7200800" cy="792088"/>
          </a:xfrm>
        </p:spPr>
        <p:txBody>
          <a:bodyPr>
            <a:noAutofit/>
          </a:bodyPr>
          <a:lstStyle/>
          <a:p>
            <a:r>
              <a:rPr lang="fi-FI" dirty="0"/>
              <a:t>Sääntö 100 – </a:t>
            </a:r>
            <a:br>
              <a:rPr lang="fi-FI" dirty="0"/>
            </a:br>
            <a:r>
              <a:rPr lang="fi-FI" dirty="0"/>
              <a:t>RANGAISTUKSIA VOIDAAN TUOMITA</a:t>
            </a:r>
            <a:endParaRPr lang="fi-FI" u="sng" dirty="0"/>
          </a:p>
        </p:txBody>
      </p:sp>
      <p:sp>
        <p:nvSpPr>
          <p:cNvPr id="3" name="Sisällön paikkamerkki 2"/>
          <p:cNvSpPr>
            <a:spLocks noGrp="1"/>
          </p:cNvSpPr>
          <p:nvPr>
            <p:ph idx="1"/>
          </p:nvPr>
        </p:nvSpPr>
        <p:spPr>
          <a:xfrm>
            <a:off x="632520" y="1241858"/>
            <a:ext cx="8784976" cy="5256584"/>
          </a:xfrm>
        </p:spPr>
        <p:txBody>
          <a:bodyPr>
            <a:noAutofit/>
          </a:bodyPr>
          <a:lstStyle/>
          <a:p>
            <a:pPr marL="442913" indent="-442913">
              <a:spcBef>
                <a:spcPts val="0"/>
              </a:spcBef>
              <a:spcAft>
                <a:spcPts val="1200"/>
              </a:spcAft>
              <a:buFont typeface="+mj-lt"/>
              <a:buAutoNum type="romanLcPeriod"/>
            </a:pPr>
            <a:r>
              <a:rPr lang="fi-FI" u="sng" dirty="0"/>
              <a:t>Rangaistuksia voidaan määrätä milloin tahansa ottelun aikana</a:t>
            </a:r>
            <a:r>
              <a:rPr lang="fi-FI" dirty="0"/>
              <a:t>. Ottelu koostuu 60 minuutin varsinaisesta peliajasta, jatkoajasta, voittomaalikisasta ja joukkueiden siirtymisestä jäältä pukuhuoneisiin.</a:t>
            </a:r>
          </a:p>
          <a:p>
            <a:pPr marL="442913" indent="-442913">
              <a:spcBef>
                <a:spcPts val="0"/>
              </a:spcBef>
              <a:spcAft>
                <a:spcPts val="1200"/>
              </a:spcAft>
              <a:buFont typeface="+mj-lt"/>
              <a:buAutoNum type="romanLcPeriod"/>
            </a:pPr>
            <a:r>
              <a:rPr lang="fi-FI" u="sng" dirty="0"/>
              <a:t>Tuomariston täytyy omin silmin nähdä rike</a:t>
            </a:r>
            <a:r>
              <a:rPr lang="fi-FI" dirty="0"/>
              <a:t>, jotta rangaistus voidaan määrätä ja kirjata viralliseen ottelupöytäkirjaan. Tämä käsittää tapahtumat ennen ottelua, sen aikana ja ottelun jälkeen.</a:t>
            </a:r>
          </a:p>
          <a:p>
            <a:pPr marL="442913" indent="-442913">
              <a:spcBef>
                <a:spcPts val="0"/>
              </a:spcBef>
              <a:spcAft>
                <a:spcPts val="1200"/>
              </a:spcAft>
              <a:buFont typeface="+mj-lt"/>
              <a:buAutoNum type="romanLcPeriod"/>
            </a:pPr>
            <a:r>
              <a:rPr lang="fi-FI" dirty="0"/>
              <a:t>”Ennen” ottelua tarkoittaa hetkeä ennen ensimmäistä aloitusta, jolloin tuomaristo ja pelaajat ovat jäällä, mutta pelitilanne ei vielä ole käynnistynyt.</a:t>
            </a:r>
          </a:p>
          <a:p>
            <a:pPr marL="442913" indent="-442913">
              <a:spcBef>
                <a:spcPts val="0"/>
              </a:spcBef>
              <a:spcAft>
                <a:spcPts val="1200"/>
              </a:spcAft>
              <a:buFont typeface="+mj-lt"/>
              <a:buAutoNum type="romanLcPeriod"/>
            </a:pPr>
            <a:r>
              <a:rPr lang="fi-FI" dirty="0"/>
              <a:t>Ottelun lämmittelyjakson aikana tai pukuhuonekäytävillä tapahtuvista sääntörikkeistä ei voida rangaista tuomitsemalla pelin käydessä tuomittavia rangaistuksia, </a:t>
            </a:r>
            <a:r>
              <a:rPr lang="fi-FI" u="sng" dirty="0"/>
              <a:t>koska tuomaristo ei ollut tapahtuman aikana tilanteessa mukana</a:t>
            </a:r>
            <a:r>
              <a:rPr lang="fi-FI" dirty="0"/>
              <a:t>. Sen sijaan tällaiset rikkeet toteaa varalla oleva päätuomari (</a:t>
            </a:r>
            <a:r>
              <a:rPr lang="fi-FI" dirty="0" err="1"/>
              <a:t>standby</a:t>
            </a:r>
            <a:r>
              <a:rPr lang="fi-FI" dirty="0"/>
              <a:t>) ja ne käsittelee tarvittaessa asiaankuuluva elin.</a:t>
            </a:r>
          </a:p>
          <a:p>
            <a:pPr marL="514350" indent="-514350">
              <a:spcBef>
                <a:spcPts val="0"/>
              </a:spcBef>
              <a:spcAft>
                <a:spcPts val="1200"/>
              </a:spcAft>
              <a:buFont typeface="+mj-lt"/>
              <a:buAutoNum type="romanLcPeriod" startAt="4"/>
            </a:pPr>
            <a:endParaRPr lang="fi-FI" sz="1400" dirty="0"/>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16</a:t>
            </a:fld>
            <a:endParaRPr lang="fi-FI" dirty="0"/>
          </a:p>
        </p:txBody>
      </p:sp>
    </p:spTree>
    <p:extLst>
      <p:ext uri="{BB962C8B-B14F-4D97-AF65-F5344CB8AC3E}">
        <p14:creationId xmlns:p14="http://schemas.microsoft.com/office/powerpoint/2010/main" val="247685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12640" y="274638"/>
            <a:ext cx="7560840" cy="490066"/>
          </a:xfrm>
        </p:spPr>
        <p:txBody>
          <a:bodyPr>
            <a:noAutofit/>
          </a:bodyPr>
          <a:lstStyle/>
          <a:p>
            <a:r>
              <a:rPr lang="fi-FI" sz="3200" dirty="0"/>
              <a:t>Rikkeen rangaistavuuden arviointi</a:t>
            </a:r>
            <a:endParaRPr lang="fi-FI" sz="3200" u="sng" dirty="0"/>
          </a:p>
        </p:txBody>
      </p:sp>
      <p:sp>
        <p:nvSpPr>
          <p:cNvPr id="3" name="Sisällön paikkamerkki 2"/>
          <p:cNvSpPr>
            <a:spLocks noGrp="1"/>
          </p:cNvSpPr>
          <p:nvPr>
            <p:ph sz="half" idx="1"/>
          </p:nvPr>
        </p:nvSpPr>
        <p:spPr>
          <a:xfrm>
            <a:off x="632520" y="1163399"/>
            <a:ext cx="8784976" cy="964703"/>
          </a:xfrm>
        </p:spPr>
        <p:txBody>
          <a:bodyPr>
            <a:noAutofit/>
          </a:bodyPr>
          <a:lstStyle/>
          <a:p>
            <a:pPr marL="0" indent="0">
              <a:spcBef>
                <a:spcPts val="0"/>
              </a:spcBef>
              <a:spcAft>
                <a:spcPts val="300"/>
              </a:spcAft>
              <a:buNone/>
            </a:pPr>
            <a:r>
              <a:rPr lang="fi-FI" sz="2400" b="1" dirty="0"/>
              <a:t>Perinteistä rankaisuasteikkoa on </a:t>
            </a:r>
            <a:r>
              <a:rPr lang="fi-FI" sz="2400" b="1" u="sng" dirty="0"/>
              <a:t>lavennettu alapäästä</a:t>
            </a:r>
            <a:r>
              <a:rPr lang="fi-FI" sz="2400" b="1" dirty="0"/>
              <a:t> ja </a:t>
            </a:r>
            <a:r>
              <a:rPr lang="fi-FI" sz="2400" b="1" u="sng" dirty="0"/>
              <a:t>täsmennetty yläpäästä</a:t>
            </a:r>
            <a:r>
              <a:rPr lang="fi-FI" sz="2400" b="1" dirty="0"/>
              <a:t>!</a:t>
            </a:r>
            <a:endParaRPr lang="fi-FI" sz="2400" dirty="0"/>
          </a:p>
        </p:txBody>
      </p:sp>
      <p:sp>
        <p:nvSpPr>
          <p:cNvPr id="6" name="Sisällön paikkamerkki 5"/>
          <p:cNvSpPr>
            <a:spLocks noGrp="1"/>
          </p:cNvSpPr>
          <p:nvPr>
            <p:ph sz="half" idx="2"/>
          </p:nvPr>
        </p:nvSpPr>
        <p:spPr>
          <a:xfrm>
            <a:off x="650972" y="2128101"/>
            <a:ext cx="8874029" cy="2741059"/>
          </a:xfrm>
        </p:spPr>
        <p:txBody>
          <a:bodyPr>
            <a:normAutofit/>
          </a:bodyPr>
          <a:lstStyle/>
          <a:p>
            <a:pPr>
              <a:spcBef>
                <a:spcPts val="0"/>
              </a:spcBef>
              <a:spcAft>
                <a:spcPts val="600"/>
              </a:spcAft>
              <a:tabLst>
                <a:tab pos="2686050" algn="l"/>
              </a:tabLst>
            </a:pPr>
            <a:r>
              <a:rPr lang="fi-FI" sz="2400" dirty="0"/>
              <a:t>”Normaali” rike =&gt;	pieni rangaistus </a:t>
            </a:r>
            <a:br>
              <a:rPr lang="fi-FI" sz="2400" dirty="0"/>
            </a:br>
            <a:r>
              <a:rPr lang="fi-FI" sz="2400" dirty="0" smtClean="0"/>
              <a:t>(</a:t>
            </a:r>
            <a:r>
              <a:rPr lang="fi-FI" sz="2400" dirty="0"/>
              <a:t>tai vähintään pieni rangaistus = 2’, 5’+PR tai OR)</a:t>
            </a:r>
            <a:br>
              <a:rPr lang="fi-FI" sz="2400" dirty="0"/>
            </a:br>
            <a:endParaRPr lang="fi-FI" sz="1400" dirty="0"/>
          </a:p>
          <a:p>
            <a:pPr>
              <a:spcBef>
                <a:spcPts val="0"/>
              </a:spcBef>
              <a:spcAft>
                <a:spcPts val="600"/>
              </a:spcAft>
            </a:pPr>
            <a:r>
              <a:rPr lang="fi-FI" sz="2400" dirty="0"/>
              <a:t>Rikkeellä vahingoittaa tai </a:t>
            </a:r>
            <a:r>
              <a:rPr lang="fi-FI" sz="2400" b="1" u="sng" dirty="0"/>
              <a:t>piittaamattomasti vaarantaa vastustajaa</a:t>
            </a:r>
            <a:r>
              <a:rPr lang="fi-FI" sz="2400" dirty="0"/>
              <a:t/>
            </a:r>
            <a:br>
              <a:rPr lang="fi-FI" sz="2400" dirty="0"/>
            </a:br>
            <a:r>
              <a:rPr lang="fi-FI" sz="2400" dirty="0"/>
              <a:t> =&gt; iso rangaistus + </a:t>
            </a:r>
            <a:r>
              <a:rPr lang="fi-FI" sz="2400" dirty="0" smtClean="0"/>
              <a:t>pelirangaistus</a:t>
            </a:r>
            <a:br>
              <a:rPr lang="fi-FI" sz="2400" dirty="0" smtClean="0"/>
            </a:br>
            <a:r>
              <a:rPr lang="fi-FI" sz="2400" dirty="0" smtClean="0"/>
              <a:t> </a:t>
            </a:r>
            <a:r>
              <a:rPr lang="fi-FI" sz="2400" dirty="0"/>
              <a:t>=&gt; ottelurangaistus  </a:t>
            </a:r>
          </a:p>
        </p:txBody>
      </p:sp>
      <p:sp>
        <p:nvSpPr>
          <p:cNvPr id="4" name="Alatunnisteen paikkamerkki 3"/>
          <p:cNvSpPr>
            <a:spLocks noGrp="1"/>
          </p:cNvSpPr>
          <p:nvPr>
            <p:ph type="ftr" sz="quarter" idx="11"/>
          </p:nvPr>
        </p:nvSpPr>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p:txBody>
          <a:bodyPr/>
          <a:lstStyle/>
          <a:p>
            <a:fld id="{6DC01E81-98A7-4518-8600-440CC6812714}" type="slidenum">
              <a:rPr lang="fi-FI" smtClean="0"/>
              <a:pPr/>
              <a:t>17</a:t>
            </a:fld>
            <a:endParaRPr lang="fi-FI" dirty="0"/>
          </a:p>
        </p:txBody>
      </p:sp>
      <p:sp>
        <p:nvSpPr>
          <p:cNvPr id="9" name="Tekstiruutu 8"/>
          <p:cNvSpPr txBox="1"/>
          <p:nvPr/>
        </p:nvSpPr>
        <p:spPr>
          <a:xfrm>
            <a:off x="1496616" y="4915897"/>
            <a:ext cx="6120680" cy="646331"/>
          </a:xfrm>
          <a:prstGeom prst="rect">
            <a:avLst/>
          </a:prstGeom>
          <a:noFill/>
          <a:ln w="38100" cmpd="sng">
            <a:solidFill>
              <a:schemeClr val="tx1"/>
            </a:solidFill>
          </a:ln>
        </p:spPr>
        <p:txBody>
          <a:bodyPr wrap="square" rtlCol="0">
            <a:spAutoFit/>
          </a:bodyPr>
          <a:lstStyle/>
          <a:p>
            <a:pPr algn="ctr"/>
            <a:r>
              <a:rPr lang="fi-FI" sz="1800" b="1" dirty="0"/>
              <a:t>Korvattu sääntö </a:t>
            </a:r>
            <a:br>
              <a:rPr lang="fi-FI" sz="1800" b="1" dirty="0"/>
            </a:br>
            <a:r>
              <a:rPr lang="fi-FI" sz="1800" b="1" dirty="0"/>
              <a:t>”</a:t>
            </a:r>
            <a:r>
              <a:rPr lang="fi-FI" sz="1800" b="1" i="1" dirty="0"/>
              <a:t>Kohtuuttoman kova peli</a:t>
            </a:r>
            <a:r>
              <a:rPr lang="fi-FI" sz="1800" b="1" dirty="0"/>
              <a:t>” </a:t>
            </a:r>
          </a:p>
        </p:txBody>
      </p:sp>
    </p:spTree>
    <p:extLst>
      <p:ext uri="{BB962C8B-B14F-4D97-AF65-F5344CB8AC3E}">
        <p14:creationId xmlns:p14="http://schemas.microsoft.com/office/powerpoint/2010/main" val="1987823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12640" y="274638"/>
            <a:ext cx="7560840" cy="562074"/>
          </a:xfrm>
        </p:spPr>
        <p:txBody>
          <a:bodyPr>
            <a:noAutofit/>
          </a:bodyPr>
          <a:lstStyle/>
          <a:p>
            <a:r>
              <a:rPr lang="fi-FI" sz="3200" dirty="0"/>
              <a:t>Sääntö 118 – PUREMINEN</a:t>
            </a:r>
            <a:endParaRPr lang="fi-FI" sz="3200" u="sng" dirty="0"/>
          </a:p>
        </p:txBody>
      </p:sp>
      <p:sp>
        <p:nvSpPr>
          <p:cNvPr id="3" name="Sisällön paikkamerkki 2"/>
          <p:cNvSpPr>
            <a:spLocks noGrp="1"/>
          </p:cNvSpPr>
          <p:nvPr>
            <p:ph sz="half" idx="1"/>
          </p:nvPr>
        </p:nvSpPr>
        <p:spPr>
          <a:xfrm>
            <a:off x="632520" y="1268761"/>
            <a:ext cx="8784976" cy="964703"/>
          </a:xfrm>
        </p:spPr>
        <p:txBody>
          <a:bodyPr>
            <a:noAutofit/>
          </a:bodyPr>
          <a:lstStyle/>
          <a:p>
            <a:pPr marL="0" indent="0">
              <a:spcBef>
                <a:spcPts val="0"/>
              </a:spcBef>
              <a:spcAft>
                <a:spcPts val="300"/>
              </a:spcAft>
              <a:buNone/>
            </a:pPr>
            <a:r>
              <a:rPr lang="fi-FI" sz="2400" b="1" u="sng" dirty="0"/>
              <a:t>MÄÄRITELMÄ:</a:t>
            </a:r>
            <a:r>
              <a:rPr lang="fi-FI" sz="2400" dirty="0"/>
              <a:t> Pelaaja puree vastustajan mitä tahansa kehon kohtaa.</a:t>
            </a:r>
          </a:p>
        </p:txBody>
      </p:sp>
      <p:sp>
        <p:nvSpPr>
          <p:cNvPr id="6" name="Sisällön paikkamerkki 5"/>
          <p:cNvSpPr>
            <a:spLocks noGrp="1"/>
          </p:cNvSpPr>
          <p:nvPr>
            <p:ph sz="half" idx="2"/>
          </p:nvPr>
        </p:nvSpPr>
        <p:spPr>
          <a:xfrm>
            <a:off x="641746" y="2327934"/>
            <a:ext cx="8766525" cy="977683"/>
          </a:xfrm>
        </p:spPr>
        <p:txBody>
          <a:bodyPr>
            <a:normAutofit/>
          </a:bodyPr>
          <a:lstStyle/>
          <a:p>
            <a:pPr marL="358775" indent="-358775">
              <a:spcBef>
                <a:spcPts val="0"/>
              </a:spcBef>
              <a:spcAft>
                <a:spcPts val="600"/>
              </a:spcAft>
              <a:buFont typeface="+mj-lt"/>
              <a:buAutoNum type="romanLcPeriod"/>
            </a:pPr>
            <a:r>
              <a:rPr lang="fi-FI" sz="2400" dirty="0"/>
              <a:t>Pelaajalle, joka puree vastustajaa, tuomitaan ottelurangaistus.  </a:t>
            </a:r>
          </a:p>
        </p:txBody>
      </p:sp>
      <p:sp>
        <p:nvSpPr>
          <p:cNvPr id="4" name="Alatunnisteen paikkamerkki 3"/>
          <p:cNvSpPr>
            <a:spLocks noGrp="1"/>
          </p:cNvSpPr>
          <p:nvPr>
            <p:ph type="ftr" sz="quarter" idx="11"/>
          </p:nvPr>
        </p:nvSpPr>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p:txBody>
          <a:bodyPr/>
          <a:lstStyle/>
          <a:p>
            <a:fld id="{6DC01E81-98A7-4518-8600-440CC6812714}" type="slidenum">
              <a:rPr lang="fi-FI" smtClean="0"/>
              <a:pPr/>
              <a:t>18</a:t>
            </a:fld>
            <a:endParaRPr lang="fi-FI" dirty="0"/>
          </a:p>
        </p:txBody>
      </p:sp>
    </p:spTree>
    <p:extLst>
      <p:ext uri="{BB962C8B-B14F-4D97-AF65-F5344CB8AC3E}">
        <p14:creationId xmlns:p14="http://schemas.microsoft.com/office/powerpoint/2010/main" val="139913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80592" y="188640"/>
            <a:ext cx="8136904" cy="648072"/>
          </a:xfrm>
        </p:spPr>
        <p:txBody>
          <a:bodyPr>
            <a:noAutofit/>
          </a:bodyPr>
          <a:lstStyle/>
          <a:p>
            <a:r>
              <a:rPr lang="fi-FI" sz="2000" dirty="0"/>
              <a:t>Sääntö 120 – RIKKOUTUNUT MAILA / PELAAMINEN – KORVAAMINEN (1)</a:t>
            </a:r>
            <a:endParaRPr lang="fi-FI" sz="2000" u="sng" dirty="0"/>
          </a:p>
        </p:txBody>
      </p:sp>
      <p:sp>
        <p:nvSpPr>
          <p:cNvPr id="3" name="Sisällön paikkamerkki 2"/>
          <p:cNvSpPr>
            <a:spLocks noGrp="1"/>
          </p:cNvSpPr>
          <p:nvPr>
            <p:ph sz="half" idx="1"/>
          </p:nvPr>
        </p:nvSpPr>
        <p:spPr>
          <a:xfrm>
            <a:off x="632520" y="1124745"/>
            <a:ext cx="8784976" cy="1218125"/>
          </a:xfrm>
        </p:spPr>
        <p:txBody>
          <a:bodyPr>
            <a:noAutofit/>
          </a:bodyPr>
          <a:lstStyle/>
          <a:p>
            <a:pPr marL="0" indent="0">
              <a:spcBef>
                <a:spcPts val="0"/>
              </a:spcBef>
              <a:spcAft>
                <a:spcPts val="300"/>
              </a:spcAft>
              <a:buNone/>
            </a:pPr>
            <a:r>
              <a:rPr lang="fi-FI" sz="2400" b="1" u="sng" dirty="0"/>
              <a:t>MÄÄRITELMÄ:</a:t>
            </a:r>
            <a:r>
              <a:rPr lang="fi-FI" sz="2400" dirty="0"/>
              <a:t> Maila, joka ei ole täysin ehjä, lapa tai varsi on rikkoutunut tai ei enää ole kokonainen, katsotaan rikkoutuneeksi ja täten sääntöjen vastaiseksi.</a:t>
            </a:r>
          </a:p>
        </p:txBody>
      </p:sp>
      <p:sp>
        <p:nvSpPr>
          <p:cNvPr id="6" name="Sisällön paikkamerkki 5"/>
          <p:cNvSpPr>
            <a:spLocks noGrp="1"/>
          </p:cNvSpPr>
          <p:nvPr>
            <p:ph sz="half" idx="2"/>
          </p:nvPr>
        </p:nvSpPr>
        <p:spPr>
          <a:xfrm>
            <a:off x="650972" y="2372168"/>
            <a:ext cx="8766525" cy="3840167"/>
          </a:xfrm>
        </p:spPr>
        <p:txBody>
          <a:bodyPr>
            <a:normAutofit/>
          </a:bodyPr>
          <a:lstStyle/>
          <a:p>
            <a:pPr marL="358775" indent="-358775">
              <a:spcBef>
                <a:spcPts val="0"/>
              </a:spcBef>
              <a:spcAft>
                <a:spcPts val="600"/>
              </a:spcAft>
              <a:buFont typeface="+mj-lt"/>
              <a:buAutoNum type="romanLcPeriod"/>
            </a:pPr>
            <a:r>
              <a:rPr lang="fi-FI" sz="1800" u="sng" dirty="0"/>
              <a:t>Pelaajan täytyy pudottaa rikkoutunut maila </a:t>
            </a:r>
            <a:r>
              <a:rPr lang="fi-FI" sz="1800" b="1" u="sng" dirty="0"/>
              <a:t>välittömästi</a:t>
            </a:r>
            <a:r>
              <a:rPr lang="fi-FI" sz="1800" dirty="0"/>
              <a:t>. </a:t>
            </a:r>
            <a:br>
              <a:rPr lang="fi-FI" sz="1800" dirty="0"/>
            </a:br>
            <a:r>
              <a:rPr lang="fi-FI" sz="1800" dirty="0"/>
              <a:t>Jos hän osallistuu pelitilanteeseen rikkoutuneen mailan kanssa, </a:t>
            </a:r>
            <a:br>
              <a:rPr lang="fi-FI" sz="1800" dirty="0"/>
            </a:br>
            <a:r>
              <a:rPr lang="fi-FI" sz="1800" dirty="0"/>
              <a:t>hänelle tuomitaan pieni rangaistus.  </a:t>
            </a:r>
          </a:p>
          <a:p>
            <a:pPr marL="358775" indent="-358775">
              <a:spcBef>
                <a:spcPts val="0"/>
              </a:spcBef>
              <a:spcAft>
                <a:spcPts val="600"/>
              </a:spcAft>
              <a:buFont typeface="+mj-lt"/>
              <a:buAutoNum type="romanLcPeriod"/>
            </a:pPr>
            <a:r>
              <a:rPr lang="fi-FI" sz="1800" dirty="0"/>
              <a:t>Kenttäpelaajalle, joka käyttää maalivahdin mailaa pelitilanteen aikana, tuomitaan pieni rangaistus.  </a:t>
            </a:r>
          </a:p>
          <a:p>
            <a:pPr marL="358775" indent="-358775">
              <a:spcBef>
                <a:spcPts val="0"/>
              </a:spcBef>
              <a:spcAft>
                <a:spcPts val="600"/>
              </a:spcAft>
              <a:buFont typeface="+mj-lt"/>
              <a:buAutoNum type="romanLcPeriod"/>
            </a:pPr>
            <a:r>
              <a:rPr lang="fi-FI" sz="1800" dirty="0"/>
              <a:t>Pelaaja, jonka maila on rikkoutunut, ei saa vastaanottaa pelaajapenkiltä eikä katsomosta jäälle heitettyä mailaa, mutta hän saa vastaanottaa jäällä mailan kanssapelaajaltaan ilman uuden mailan hakemista pelaajapenkiltä. Kuitenkin tämä mailan luovutus täytyy suorittaa </a:t>
            </a:r>
            <a:r>
              <a:rPr lang="fi-FI" sz="1800" b="1" u="sng" dirty="0"/>
              <a:t>kädestä käteen</a:t>
            </a:r>
            <a:r>
              <a:rPr lang="fi-FI" sz="1800" dirty="0"/>
              <a:t>. Kanssapelaaja ei voi heittää, nakata, liu'uttaa tai ampua mailaa hänelle. </a:t>
            </a:r>
          </a:p>
        </p:txBody>
      </p:sp>
      <p:sp>
        <p:nvSpPr>
          <p:cNvPr id="4" name="Alatunnisteen paikkamerkki 3"/>
          <p:cNvSpPr>
            <a:spLocks noGrp="1"/>
          </p:cNvSpPr>
          <p:nvPr>
            <p:ph type="ftr" sz="quarter" idx="11"/>
          </p:nvPr>
        </p:nvSpPr>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p:txBody>
          <a:bodyPr/>
          <a:lstStyle/>
          <a:p>
            <a:fld id="{6DC01E81-98A7-4518-8600-440CC6812714}" type="slidenum">
              <a:rPr lang="fi-FI" smtClean="0"/>
              <a:pPr/>
              <a:t>19</a:t>
            </a:fld>
            <a:endParaRPr lang="fi-FI" dirty="0"/>
          </a:p>
        </p:txBody>
      </p:sp>
    </p:spTree>
    <p:extLst>
      <p:ext uri="{BB962C8B-B14F-4D97-AF65-F5344CB8AC3E}">
        <p14:creationId xmlns:p14="http://schemas.microsoft.com/office/powerpoint/2010/main" val="176381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1"/>
          <p:cNvSpPr>
            <a:spLocks noChangeArrowheads="1"/>
          </p:cNvSpPr>
          <p:nvPr/>
        </p:nvSpPr>
        <p:spPr bwMode="auto">
          <a:xfrm>
            <a:off x="-159568" y="0"/>
            <a:ext cx="10065568" cy="6858000"/>
          </a:xfrm>
          <a:prstGeom prst="rect">
            <a:avLst/>
          </a:prstGeom>
          <a:solidFill>
            <a:srgbClr val="00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fi-FI" altLang="fi-FI"/>
          </a:p>
        </p:txBody>
      </p:sp>
      <p:pic>
        <p:nvPicPr>
          <p:cNvPr id="1269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4351" y="317500"/>
            <a:ext cx="110966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6980" name="Rectangle 3"/>
          <p:cNvSpPr>
            <a:spLocks noChangeArrowheads="1"/>
          </p:cNvSpPr>
          <p:nvPr/>
        </p:nvSpPr>
        <p:spPr bwMode="auto">
          <a:xfrm>
            <a:off x="3327255" y="3044826"/>
            <a:ext cx="3249906"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PGothic" panose="020B0600070205080204" pitchFamily="34" charset="-128"/>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S PGothic" panose="020B0600070205080204" pitchFamily="34" charset="-128"/>
              </a:defRPr>
            </a:lvl3pPr>
            <a:lvl4pPr>
              <a:spcBef>
                <a:spcPts val="3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4pPr>
            <a:lvl5pPr>
              <a:spcBef>
                <a:spcPts val="3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fi-FI" altLang="fi-FI" b="1" dirty="0" smtClean="0">
                <a:solidFill>
                  <a:srgbClr val="FFFFFF"/>
                </a:solidFill>
              </a:rPr>
              <a:t>HUONO KÄYTTÄYMINEN</a:t>
            </a:r>
            <a:endParaRPr lang="fi-FI" altLang="fi-FI" b="1" dirty="0">
              <a:solidFill>
                <a:srgbClr val="FFFFFF"/>
              </a:solidFill>
            </a:endParaRPr>
          </a:p>
        </p:txBody>
      </p:sp>
    </p:spTree>
    <p:extLst>
      <p:ext uri="{BB962C8B-B14F-4D97-AF65-F5344CB8AC3E}">
        <p14:creationId xmlns:p14="http://schemas.microsoft.com/office/powerpoint/2010/main" val="42910154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pPr marL="0" indent="0">
              <a:buNone/>
            </a:pPr>
            <a:r>
              <a:rPr lang="fi-FI" dirty="0"/>
              <a:t>iii. </a:t>
            </a:r>
            <a:endParaRPr lang="fi-FI" dirty="0" smtClean="0"/>
          </a:p>
          <a:p>
            <a:pPr marL="0" indent="0">
              <a:buNone/>
            </a:pPr>
            <a:r>
              <a:rPr lang="fi-FI" dirty="0" smtClean="0"/>
              <a:t>Pelaajalle</a:t>
            </a:r>
            <a:r>
              <a:rPr lang="fi-FI" dirty="0"/>
              <a:t>, joka </a:t>
            </a:r>
            <a:r>
              <a:rPr lang="fi-FI" b="1" u="sng" dirty="0"/>
              <a:t>vahingoittaa tai piittaamattomasti vaarantaa vastustajaa </a:t>
            </a:r>
            <a:r>
              <a:rPr lang="fi-FI" dirty="0"/>
              <a:t>mailan </a:t>
            </a:r>
            <a:r>
              <a:rPr lang="fi-FI" dirty="0" smtClean="0"/>
              <a:t>päällä lyönnillä</a:t>
            </a:r>
            <a:r>
              <a:rPr lang="fi-FI" dirty="0"/>
              <a:t>, tuomitaan joko </a:t>
            </a:r>
            <a:r>
              <a:rPr lang="fi-FI" b="1" u="sng" dirty="0"/>
              <a:t>iso </a:t>
            </a:r>
            <a:r>
              <a:rPr lang="fi-FI" b="1" u="sng" dirty="0" smtClean="0"/>
              <a:t>rangaistus</a:t>
            </a:r>
            <a:r>
              <a:rPr lang="fi-FI" b="1" u="sng" dirty="0"/>
              <a:t> </a:t>
            </a:r>
            <a:r>
              <a:rPr lang="fi-FI" b="1" u="sng" dirty="0" smtClean="0"/>
              <a:t>ja </a:t>
            </a:r>
            <a:r>
              <a:rPr lang="fi-FI" b="1" u="sng" dirty="0"/>
              <a:t>pelirangaistus tai ottelurangaistus</a:t>
            </a:r>
            <a:r>
              <a:rPr lang="fi-FI" dirty="0"/>
              <a:t>.</a:t>
            </a:r>
          </a:p>
        </p:txBody>
      </p:sp>
      <p:sp>
        <p:nvSpPr>
          <p:cNvPr id="3" name="Otsikko 2"/>
          <p:cNvSpPr>
            <a:spLocks noGrp="1"/>
          </p:cNvSpPr>
          <p:nvPr>
            <p:ph type="title"/>
          </p:nvPr>
        </p:nvSpPr>
        <p:spPr/>
        <p:txBody>
          <a:bodyPr/>
          <a:lstStyle/>
          <a:p>
            <a:r>
              <a:rPr lang="fi-FI" dirty="0"/>
              <a:t>Sääntö 121 – MAILAN PÄÄLLÄ LYÖNTI</a:t>
            </a:r>
          </a:p>
        </p:txBody>
      </p:sp>
      <p:sp>
        <p:nvSpPr>
          <p:cNvPr id="4" name="Päivämäärän paikkamerkki 3"/>
          <p:cNvSpPr>
            <a:spLocks noGrp="1"/>
          </p:cNvSpPr>
          <p:nvPr>
            <p:ph type="dt" sz="half" idx="10"/>
          </p:nvPr>
        </p:nvSpPr>
        <p:spPr/>
        <p:txBody>
          <a:bodyPr/>
          <a:lstStyle/>
          <a:p>
            <a:fld id="{F4FB92C8-9011-4645-B07F-243CC716A438}" type="datetime1">
              <a:rPr lang="fi-FI" altLang="fi-FI" smtClean="0"/>
              <a:pPr/>
              <a:t>18.8.2014</a:t>
            </a:fld>
            <a:endParaRPr lang="fi-FI" altLang="fi-FI"/>
          </a:p>
        </p:txBody>
      </p:sp>
      <p:sp>
        <p:nvSpPr>
          <p:cNvPr id="5" name="Alatunnisteen paikkamerkki 4"/>
          <p:cNvSpPr>
            <a:spLocks noGrp="1"/>
          </p:cNvSpPr>
          <p:nvPr>
            <p:ph type="ftr" sz="quarter" idx="11"/>
          </p:nvPr>
        </p:nvSpPr>
        <p:spPr/>
        <p:txBody>
          <a:bodyPr/>
          <a:lstStyle/>
          <a:p>
            <a:r>
              <a:rPr lang="fi-FI" altLang="fi-FI" smtClean="0"/>
              <a:t>Suomen Jääkiekkoliitto</a:t>
            </a:r>
            <a:endParaRPr lang="fi-FI" altLang="fi-FI"/>
          </a:p>
        </p:txBody>
      </p:sp>
      <p:sp>
        <p:nvSpPr>
          <p:cNvPr id="6" name="Dian numeron paikkamerkki 5"/>
          <p:cNvSpPr>
            <a:spLocks noGrp="1"/>
          </p:cNvSpPr>
          <p:nvPr>
            <p:ph type="sldNum" sz="quarter" idx="12"/>
          </p:nvPr>
        </p:nvSpPr>
        <p:spPr/>
        <p:txBody>
          <a:bodyPr/>
          <a:lstStyle/>
          <a:p>
            <a:fld id="{D4A48F8D-F72B-4DC6-AFFC-E0A2758E710A}" type="slidenum">
              <a:rPr lang="fi-FI" altLang="fi-FI" smtClean="0"/>
              <a:pPr/>
              <a:t>20</a:t>
            </a:fld>
            <a:endParaRPr lang="fi-FI" altLang="fi-FI"/>
          </a:p>
        </p:txBody>
      </p:sp>
    </p:spTree>
    <p:extLst>
      <p:ext uri="{BB962C8B-B14F-4D97-AF65-F5344CB8AC3E}">
        <p14:creationId xmlns:p14="http://schemas.microsoft.com/office/powerpoint/2010/main" val="717512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274638"/>
            <a:ext cx="8229600" cy="562074"/>
          </a:xfrm>
        </p:spPr>
        <p:txBody>
          <a:bodyPr>
            <a:noAutofit/>
          </a:bodyPr>
          <a:lstStyle/>
          <a:p>
            <a:r>
              <a:rPr lang="fi-FI" sz="2800" dirty="0"/>
              <a:t>Sääntö 125 – LEIKKAUS</a:t>
            </a:r>
            <a:endParaRPr lang="fi-FI" sz="2800" u="sng" dirty="0"/>
          </a:p>
        </p:txBody>
      </p:sp>
      <p:sp>
        <p:nvSpPr>
          <p:cNvPr id="3" name="Sisällön paikkamerkki 2"/>
          <p:cNvSpPr>
            <a:spLocks noGrp="1"/>
          </p:cNvSpPr>
          <p:nvPr>
            <p:ph sz="half" idx="1"/>
          </p:nvPr>
        </p:nvSpPr>
        <p:spPr>
          <a:xfrm>
            <a:off x="632520" y="1556792"/>
            <a:ext cx="8784976" cy="1224136"/>
          </a:xfrm>
        </p:spPr>
        <p:txBody>
          <a:bodyPr>
            <a:noAutofit/>
          </a:bodyPr>
          <a:lstStyle/>
          <a:p>
            <a:pPr marL="0" indent="0">
              <a:spcBef>
                <a:spcPts val="0"/>
              </a:spcBef>
              <a:spcAft>
                <a:spcPts val="300"/>
              </a:spcAft>
              <a:buNone/>
            </a:pPr>
            <a:r>
              <a:rPr lang="fi-FI" sz="2000" b="1" u="sng" dirty="0"/>
              <a:t>MÄÄRITELMÄ:</a:t>
            </a:r>
            <a:r>
              <a:rPr lang="fi-FI" sz="2000" dirty="0"/>
              <a:t> Pelaaja heittäytyy mistä suunnasta tahansa vartalollaan vastustajan polvea kohti tai sen alapuolelle. Leikkaus on halpamainen teko </a:t>
            </a:r>
            <a:r>
              <a:rPr lang="fi-FI" sz="2000" dirty="0" smtClean="0"/>
              <a:t>aiheuttaen </a:t>
            </a:r>
            <a:r>
              <a:rPr lang="fi-FI" sz="2000" dirty="0"/>
              <a:t>kontaktin vastustajan polven alueelle.</a:t>
            </a:r>
          </a:p>
        </p:txBody>
      </p:sp>
      <p:sp>
        <p:nvSpPr>
          <p:cNvPr id="6" name="Sisällön paikkamerkki 5"/>
          <p:cNvSpPr>
            <a:spLocks noGrp="1"/>
          </p:cNvSpPr>
          <p:nvPr>
            <p:ph sz="half" idx="2"/>
          </p:nvPr>
        </p:nvSpPr>
        <p:spPr>
          <a:xfrm>
            <a:off x="632520" y="3068960"/>
            <a:ext cx="8784976" cy="3255132"/>
          </a:xfrm>
        </p:spPr>
        <p:txBody>
          <a:bodyPr>
            <a:normAutofit/>
          </a:bodyPr>
          <a:lstStyle/>
          <a:p>
            <a:pPr marL="358775" indent="-358775">
              <a:spcBef>
                <a:spcPts val="0"/>
              </a:spcBef>
              <a:spcAft>
                <a:spcPts val="1200"/>
              </a:spcAft>
              <a:buFont typeface="+mj-lt"/>
              <a:buAutoNum type="romanLcPeriod"/>
            </a:pPr>
            <a:endParaRPr lang="fi-FI" sz="2000" dirty="0" smtClean="0"/>
          </a:p>
          <a:p>
            <a:pPr marL="358775" indent="-358775">
              <a:spcBef>
                <a:spcPts val="0"/>
              </a:spcBef>
              <a:spcAft>
                <a:spcPts val="1200"/>
              </a:spcAft>
              <a:buFont typeface="+mj-lt"/>
              <a:buAutoNum type="romanLcPeriod"/>
            </a:pPr>
            <a:r>
              <a:rPr lang="fi-FI" sz="2000" dirty="0" smtClean="0"/>
              <a:t>Pelaajalle</a:t>
            </a:r>
            <a:r>
              <a:rPr lang="fi-FI" sz="2000" dirty="0"/>
              <a:t>, joka </a:t>
            </a:r>
            <a:r>
              <a:rPr lang="fi-FI" sz="2000" u="sng" dirty="0"/>
              <a:t>kyyristyy alas laitojen lähellä välttääkseen taklatuksi tulemisen </a:t>
            </a:r>
            <a:r>
              <a:rPr lang="fi-FI" sz="2000" dirty="0"/>
              <a:t>ja joka tämän seurauksena aiheuttaa vastustajan pyörähtämisen ylitseen, tuomitaan vähintään pieni rangaistus. </a:t>
            </a:r>
          </a:p>
          <a:p>
            <a:pPr marL="358775" indent="-358775">
              <a:spcBef>
                <a:spcPts val="0"/>
              </a:spcBef>
              <a:spcAft>
                <a:spcPts val="1200"/>
              </a:spcAft>
              <a:buFont typeface="+mj-lt"/>
              <a:buAutoNum type="romanLcPeriod"/>
            </a:pPr>
            <a:r>
              <a:rPr lang="fi-FI" sz="2000" dirty="0"/>
              <a:t>Pelaajalle, joka vahingoittaa tai piittaamattomasti vaarantaa vastustajaa leikkauksen seurauksena, tuomitaan joko iso rangaistus ja pelirangaistus tai ottelurangaistus.</a:t>
            </a:r>
          </a:p>
        </p:txBody>
      </p:sp>
      <p:sp>
        <p:nvSpPr>
          <p:cNvPr id="4" name="Alatunnisteen paikkamerkki 3"/>
          <p:cNvSpPr>
            <a:spLocks noGrp="1"/>
          </p:cNvSpPr>
          <p:nvPr>
            <p:ph type="ftr" sz="quarter" idx="11"/>
          </p:nvPr>
        </p:nvSpPr>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p:txBody>
          <a:bodyPr/>
          <a:lstStyle/>
          <a:p>
            <a:fld id="{6DC01E81-98A7-4518-8600-440CC6812714}" type="slidenum">
              <a:rPr lang="fi-FI" smtClean="0"/>
              <a:pPr/>
              <a:t>21</a:t>
            </a:fld>
            <a:endParaRPr lang="fi-FI" dirty="0"/>
          </a:p>
        </p:txBody>
      </p:sp>
    </p:spTree>
    <p:extLst>
      <p:ext uri="{BB962C8B-B14F-4D97-AF65-F5344CB8AC3E}">
        <p14:creationId xmlns:p14="http://schemas.microsoft.com/office/powerpoint/2010/main" val="34736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0432" y="116632"/>
            <a:ext cx="8447064" cy="1008112"/>
          </a:xfrm>
        </p:spPr>
        <p:txBody>
          <a:bodyPr>
            <a:noAutofit/>
          </a:bodyPr>
          <a:lstStyle/>
          <a:p>
            <a:r>
              <a:rPr lang="fi-FI" sz="3200" dirty="0"/>
              <a:t>Sääntö 120 – RIKKOUTUNUT MAILA / PELAAMINEN – KORVAAMINEN (2)</a:t>
            </a:r>
            <a:endParaRPr lang="fi-FI" sz="3200" u="sng" dirty="0"/>
          </a:p>
        </p:txBody>
      </p:sp>
      <p:sp>
        <p:nvSpPr>
          <p:cNvPr id="3" name="Sisällön paikkamerkki 2"/>
          <p:cNvSpPr>
            <a:spLocks noGrp="1"/>
          </p:cNvSpPr>
          <p:nvPr>
            <p:ph idx="1"/>
          </p:nvPr>
        </p:nvSpPr>
        <p:spPr>
          <a:xfrm>
            <a:off x="632520" y="1282044"/>
            <a:ext cx="8784976" cy="5027276"/>
          </a:xfrm>
        </p:spPr>
        <p:txBody>
          <a:bodyPr>
            <a:noAutofit/>
          </a:bodyPr>
          <a:lstStyle/>
          <a:p>
            <a:pPr marL="571500" indent="-571500">
              <a:spcBef>
                <a:spcPts val="0"/>
              </a:spcBef>
              <a:buFont typeface="+mj-lt"/>
              <a:buAutoNum type="romanLcPeriod" startAt="4"/>
            </a:pPr>
            <a:r>
              <a:rPr lang="fi-FI" sz="2400" dirty="0"/>
              <a:t>Pelaaja </a:t>
            </a:r>
            <a:r>
              <a:rPr lang="fi-FI" sz="2400" b="1" dirty="0"/>
              <a:t>ei koskaan saa kaapata jäällä olevan vastustajan mailaa</a:t>
            </a:r>
            <a:r>
              <a:rPr lang="fi-FI" sz="2400" dirty="0"/>
              <a:t> joko kädestä tai jäälle pudonnutta mailaa, pelaajapenkillään olevalta vastustajalta tai vastustajan pelaajapenkin mailatelineestä. Tämän säännön minkälaisesta rikkomisesta tahansa tuomitaan </a:t>
            </a:r>
            <a:r>
              <a:rPr lang="fi-FI" sz="2400" b="1" u="sng" dirty="0"/>
              <a:t>pieni rangaistus.</a:t>
            </a:r>
          </a:p>
          <a:p>
            <a:pPr marL="0" indent="0">
              <a:spcBef>
                <a:spcPts val="0"/>
              </a:spcBef>
              <a:buNone/>
            </a:pPr>
            <a:endParaRPr lang="fi-FI" sz="2400" dirty="0"/>
          </a:p>
          <a:p>
            <a:pPr marL="571500" indent="-571500">
              <a:spcBef>
                <a:spcPts val="0"/>
              </a:spcBef>
              <a:buFont typeface="+mj-lt"/>
              <a:buAutoNum type="romanLcPeriod" startAt="5"/>
            </a:pPr>
            <a:r>
              <a:rPr lang="fi-FI" sz="2400" dirty="0"/>
              <a:t>Kenttäpelaajalle, joka osallistuu pelitilanteeseen viedessään korvaavaa mailaa kanssapelaajalleen tai maalivahdilleen, tuomitaan pieni rangaistus.</a:t>
            </a:r>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22</a:t>
            </a:fld>
            <a:endParaRPr lang="fi-FI" dirty="0"/>
          </a:p>
        </p:txBody>
      </p:sp>
    </p:spTree>
    <p:extLst>
      <p:ext uri="{BB962C8B-B14F-4D97-AF65-F5344CB8AC3E}">
        <p14:creationId xmlns:p14="http://schemas.microsoft.com/office/powerpoint/2010/main" val="10690406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Sääntö 124 – PÄÄN TAI NISKAN ALUEELLE KOHDISTUVA TAKLAUS</a:t>
            </a:r>
          </a:p>
        </p:txBody>
      </p:sp>
      <p:sp>
        <p:nvSpPr>
          <p:cNvPr id="3" name="Sisällön paikkamerkki 2"/>
          <p:cNvSpPr>
            <a:spLocks noGrp="1"/>
          </p:cNvSpPr>
          <p:nvPr>
            <p:ph idx="1"/>
          </p:nvPr>
        </p:nvSpPr>
        <p:spPr/>
        <p:txBody>
          <a:bodyPr/>
          <a:lstStyle/>
          <a:p>
            <a:pPr marL="0" indent="0">
              <a:buNone/>
            </a:pPr>
            <a:r>
              <a:rPr lang="fi-FI" dirty="0"/>
              <a:t>MÄÄRITELMÄ: </a:t>
            </a:r>
            <a:r>
              <a:rPr lang="fi-FI" b="1" u="sng" dirty="0"/>
              <a:t>Pelaaja kohdistaa millaisen iskun tahansa millä tahansa vartalonsa tai </a:t>
            </a:r>
            <a:r>
              <a:rPr lang="fi-FI" b="1" u="sng" dirty="0" smtClean="0"/>
              <a:t>varusteensa osalla </a:t>
            </a:r>
            <a:r>
              <a:rPr lang="fi-FI" b="1" u="sng" dirty="0"/>
              <a:t>vastustajan pään ja niskan alueelle </a:t>
            </a:r>
            <a:r>
              <a:rPr lang="fi-FI" dirty="0"/>
              <a:t>tai iskee tai runnoo vastustajan pään suojalasia tai </a:t>
            </a:r>
            <a:r>
              <a:rPr lang="fi-FI" dirty="0" smtClean="0"/>
              <a:t>laitaa vasten</a:t>
            </a:r>
            <a:r>
              <a:rPr lang="fi-FI" dirty="0"/>
              <a:t>. </a:t>
            </a:r>
            <a:r>
              <a:rPr lang="fi-FI" b="1" u="sng" dirty="0"/>
              <a:t>Tämä sääntö syrjäyttää kaikki vastaavat rangaistukset paitsi tappeluun liittyvät.</a:t>
            </a:r>
          </a:p>
          <a:p>
            <a:pPr marL="0" indent="0">
              <a:buNone/>
            </a:pPr>
            <a:r>
              <a:rPr lang="fi-FI" dirty="0" smtClean="0"/>
              <a:t>	</a:t>
            </a:r>
          </a:p>
          <a:p>
            <a:pPr marL="0" indent="0">
              <a:buNone/>
            </a:pPr>
            <a:r>
              <a:rPr lang="fi-FI" dirty="0" smtClean="0"/>
              <a:t>i</a:t>
            </a:r>
            <a:r>
              <a:rPr lang="fi-FI" dirty="0"/>
              <a:t>. </a:t>
            </a:r>
            <a:r>
              <a:rPr lang="fi-FI" b="1" u="sng" dirty="0"/>
              <a:t>Ei ole olemassa sellaista asiaa kuin puhdas taklaus </a:t>
            </a:r>
            <a:r>
              <a:rPr lang="fi-FI" b="1" u="sng" dirty="0" smtClean="0"/>
              <a:t>päähän. </a:t>
            </a:r>
            <a:r>
              <a:rPr lang="fi-FI" dirty="0" smtClean="0"/>
              <a:t>Joko </a:t>
            </a:r>
            <a:r>
              <a:rPr lang="fi-FI" b="1" u="sng" dirty="0"/>
              <a:t>tahattomasti </a:t>
            </a:r>
            <a:r>
              <a:rPr lang="fi-FI" b="1" u="sng" dirty="0" smtClean="0"/>
              <a:t>tai tarkoituksellisesti</a:t>
            </a:r>
            <a:r>
              <a:rPr lang="fi-FI" b="1" u="sng" dirty="0"/>
              <a:t>, </a:t>
            </a:r>
            <a:r>
              <a:rPr lang="fi-FI" dirty="0"/>
              <a:t>jokainen suora </a:t>
            </a:r>
            <a:r>
              <a:rPr lang="fi-FI" dirty="0" smtClean="0"/>
              <a:t>osuma vastustajan </a:t>
            </a:r>
            <a:r>
              <a:rPr lang="fi-FI" dirty="0"/>
              <a:t>pään tai kaulan alueelle tulee </a:t>
            </a:r>
            <a:r>
              <a:rPr lang="fi-FI" dirty="0" smtClean="0"/>
              <a:t>rangaista.</a:t>
            </a:r>
            <a:endParaRPr lang="fi-FI" dirty="0"/>
          </a:p>
        </p:txBody>
      </p:sp>
      <p:sp>
        <p:nvSpPr>
          <p:cNvPr id="4" name="Päivämäärän paikkamerkki 3"/>
          <p:cNvSpPr>
            <a:spLocks noGrp="1"/>
          </p:cNvSpPr>
          <p:nvPr>
            <p:ph type="dt" sz="half" idx="10"/>
          </p:nvPr>
        </p:nvSpPr>
        <p:spPr/>
        <p:txBody>
          <a:bodyPr/>
          <a:lstStyle/>
          <a:p>
            <a:fld id="{3CBC737D-0BC3-4DAE-954D-B1A0696D8E6C}" type="datetime1">
              <a:rPr lang="fi-FI" smtClean="0"/>
              <a:t>18.8.2014</a:t>
            </a:fld>
            <a:endParaRPr lang="fi-FI"/>
          </a:p>
        </p:txBody>
      </p:sp>
      <p:sp>
        <p:nvSpPr>
          <p:cNvPr id="5" name="Alatunnisteen paikkamerkki 4"/>
          <p:cNvSpPr>
            <a:spLocks noGrp="1"/>
          </p:cNvSpPr>
          <p:nvPr>
            <p:ph type="ftr" sz="quarter" idx="11"/>
          </p:nvPr>
        </p:nvSpPr>
        <p:spPr/>
        <p:txBody>
          <a:bodyPr/>
          <a:lstStyle/>
          <a:p>
            <a:r>
              <a:rPr lang="fi-FI" smtClean="0"/>
              <a:t>31.7.2014 / Varala / JIn</a:t>
            </a:r>
            <a:endParaRPr lang="fi-FI"/>
          </a:p>
        </p:txBody>
      </p:sp>
      <p:sp>
        <p:nvSpPr>
          <p:cNvPr id="6" name="Dian numeron paikkamerkki 5"/>
          <p:cNvSpPr>
            <a:spLocks noGrp="1"/>
          </p:cNvSpPr>
          <p:nvPr>
            <p:ph type="sldNum" sz="quarter" idx="12"/>
          </p:nvPr>
        </p:nvSpPr>
        <p:spPr/>
        <p:txBody>
          <a:bodyPr/>
          <a:lstStyle/>
          <a:p>
            <a:fld id="{6DC01E81-98A7-4518-8600-440CC6812714}" type="slidenum">
              <a:rPr lang="fi-FI" smtClean="0"/>
              <a:pPr/>
              <a:t>23</a:t>
            </a:fld>
            <a:endParaRPr lang="fi-FI"/>
          </a:p>
        </p:txBody>
      </p:sp>
    </p:spTree>
    <p:extLst>
      <p:ext uri="{BB962C8B-B14F-4D97-AF65-F5344CB8AC3E}">
        <p14:creationId xmlns:p14="http://schemas.microsoft.com/office/powerpoint/2010/main" val="35935530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Sääntö 137 – PELIN VIIVYTTÄMINEN / RIKE ALOITUSTAPAHTUMASSA</a:t>
            </a:r>
          </a:p>
        </p:txBody>
      </p:sp>
      <p:sp>
        <p:nvSpPr>
          <p:cNvPr id="3" name="Sisällön paikkamerkki 2"/>
          <p:cNvSpPr>
            <a:spLocks noGrp="1"/>
          </p:cNvSpPr>
          <p:nvPr>
            <p:ph idx="1"/>
          </p:nvPr>
        </p:nvSpPr>
        <p:spPr/>
        <p:txBody>
          <a:bodyPr/>
          <a:lstStyle/>
          <a:p>
            <a:pPr marL="0" indent="0">
              <a:buNone/>
            </a:pPr>
            <a:r>
              <a:rPr lang="fi-FI" dirty="0"/>
              <a:t>iii. </a:t>
            </a:r>
            <a:endParaRPr lang="fi-FI" dirty="0" smtClean="0"/>
          </a:p>
          <a:p>
            <a:pPr marL="0" indent="0">
              <a:buNone/>
            </a:pPr>
            <a:r>
              <a:rPr lang="fi-FI" dirty="0" smtClean="0"/>
              <a:t>Jos </a:t>
            </a:r>
            <a:r>
              <a:rPr lang="fi-FI" dirty="0"/>
              <a:t>kenttäpelaaja aloituksessa asettuu </a:t>
            </a:r>
            <a:r>
              <a:rPr lang="fi-FI" dirty="0" err="1"/>
              <a:t>aloitustasaan</a:t>
            </a:r>
            <a:r>
              <a:rPr lang="fi-FI" dirty="0"/>
              <a:t> nähden vastustajan puolelle tai </a:t>
            </a:r>
            <a:r>
              <a:rPr lang="fi-FI" dirty="0" smtClean="0"/>
              <a:t>millä tavoin </a:t>
            </a:r>
            <a:r>
              <a:rPr lang="fi-FI" dirty="0"/>
              <a:t>tahansa väärin ja tuomarin antaman varoituksen jälkeen jatkaa virheellistä </a:t>
            </a:r>
            <a:r>
              <a:rPr lang="fi-FI" dirty="0" smtClean="0"/>
              <a:t>toimintaa, </a:t>
            </a:r>
            <a:r>
              <a:rPr lang="fi-FI" u="sng" dirty="0" smtClean="0"/>
              <a:t>hänelle </a:t>
            </a:r>
            <a:r>
              <a:rPr lang="fi-FI" u="sng" dirty="0"/>
              <a:t>tuomitaan pieni rangaistus.</a:t>
            </a:r>
          </a:p>
        </p:txBody>
      </p:sp>
      <p:sp>
        <p:nvSpPr>
          <p:cNvPr id="4" name="Päivämäärän paikkamerkki 3"/>
          <p:cNvSpPr>
            <a:spLocks noGrp="1"/>
          </p:cNvSpPr>
          <p:nvPr>
            <p:ph type="dt" sz="half" idx="10"/>
          </p:nvPr>
        </p:nvSpPr>
        <p:spPr/>
        <p:txBody>
          <a:bodyPr/>
          <a:lstStyle/>
          <a:p>
            <a:fld id="{3CBC737D-0BC3-4DAE-954D-B1A0696D8E6C}" type="datetime1">
              <a:rPr lang="fi-FI" smtClean="0"/>
              <a:t>18.8.2014</a:t>
            </a:fld>
            <a:endParaRPr lang="fi-FI"/>
          </a:p>
        </p:txBody>
      </p:sp>
      <p:sp>
        <p:nvSpPr>
          <p:cNvPr id="5" name="Alatunnisteen paikkamerkki 4"/>
          <p:cNvSpPr>
            <a:spLocks noGrp="1"/>
          </p:cNvSpPr>
          <p:nvPr>
            <p:ph type="ftr" sz="quarter" idx="11"/>
          </p:nvPr>
        </p:nvSpPr>
        <p:spPr/>
        <p:txBody>
          <a:bodyPr/>
          <a:lstStyle/>
          <a:p>
            <a:r>
              <a:rPr lang="fi-FI" smtClean="0"/>
              <a:t>31.7.2014 / Varala / JIn</a:t>
            </a:r>
            <a:endParaRPr lang="fi-FI"/>
          </a:p>
        </p:txBody>
      </p:sp>
      <p:sp>
        <p:nvSpPr>
          <p:cNvPr id="6" name="Dian numeron paikkamerkki 5"/>
          <p:cNvSpPr>
            <a:spLocks noGrp="1"/>
          </p:cNvSpPr>
          <p:nvPr>
            <p:ph type="sldNum" sz="quarter" idx="12"/>
          </p:nvPr>
        </p:nvSpPr>
        <p:spPr/>
        <p:txBody>
          <a:bodyPr/>
          <a:lstStyle/>
          <a:p>
            <a:fld id="{6DC01E81-98A7-4518-8600-440CC6812714}" type="slidenum">
              <a:rPr lang="fi-FI" smtClean="0"/>
              <a:pPr/>
              <a:t>24</a:t>
            </a:fld>
            <a:endParaRPr lang="fi-FI"/>
          </a:p>
        </p:txBody>
      </p:sp>
    </p:spTree>
    <p:extLst>
      <p:ext uri="{BB962C8B-B14F-4D97-AF65-F5344CB8AC3E}">
        <p14:creationId xmlns:p14="http://schemas.microsoft.com/office/powerpoint/2010/main" val="3122830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Sääntö 141 – TAPPELU</a:t>
            </a:r>
          </a:p>
        </p:txBody>
      </p:sp>
      <p:sp>
        <p:nvSpPr>
          <p:cNvPr id="3" name="Sisällön paikkamerkki 2"/>
          <p:cNvSpPr>
            <a:spLocks noGrp="1"/>
          </p:cNvSpPr>
          <p:nvPr>
            <p:ph idx="1"/>
          </p:nvPr>
        </p:nvSpPr>
        <p:spPr/>
        <p:txBody>
          <a:bodyPr/>
          <a:lstStyle/>
          <a:p>
            <a:pPr marL="0" indent="0">
              <a:buNone/>
            </a:pPr>
            <a:r>
              <a:rPr lang="fi-FI" dirty="0"/>
              <a:t>vi. </a:t>
            </a:r>
            <a:endParaRPr lang="fi-FI" dirty="0" smtClean="0"/>
          </a:p>
          <a:p>
            <a:pPr marL="0" indent="0">
              <a:buNone/>
            </a:pPr>
            <a:r>
              <a:rPr lang="fi-FI" dirty="0" smtClean="0"/>
              <a:t>Jäällä </a:t>
            </a:r>
            <a:r>
              <a:rPr lang="fi-FI" dirty="0"/>
              <a:t>olevalle pelaajalle, joka ensimmäisenä osallistuu käynnissä olevaan kahden </a:t>
            </a:r>
            <a:r>
              <a:rPr lang="fi-FI" dirty="0" smtClean="0"/>
              <a:t>eri joukkueen </a:t>
            </a:r>
            <a:r>
              <a:rPr lang="fi-FI" dirty="0"/>
              <a:t>pelaajan väliseen tappeluun (kolmas mies), tuomitaan hänelle </a:t>
            </a:r>
            <a:r>
              <a:rPr lang="fi-FI" dirty="0" smtClean="0"/>
              <a:t>lisäksi pelirangaistus </a:t>
            </a:r>
            <a:r>
              <a:rPr lang="fi-FI" dirty="0"/>
              <a:t>kaikkien muiden tilanteessa hänelle tuomittujen rangaistusten </a:t>
            </a:r>
            <a:r>
              <a:rPr lang="fi-FI" dirty="0" smtClean="0"/>
              <a:t>kanssa edellyttäen</a:t>
            </a:r>
            <a:r>
              <a:rPr lang="fi-FI" dirty="0"/>
              <a:t>, että tappelun osapuolille on tuomittu tappelusta iso rangaistus </a:t>
            </a:r>
            <a:r>
              <a:rPr lang="fi-FI" dirty="0" smtClean="0"/>
              <a:t>ja pelirangaistus</a:t>
            </a:r>
            <a:r>
              <a:rPr lang="fi-FI" dirty="0"/>
              <a:t> </a:t>
            </a:r>
            <a:r>
              <a:rPr lang="fi-FI" dirty="0" smtClean="0"/>
              <a:t>tai </a:t>
            </a:r>
            <a:r>
              <a:rPr lang="fi-FI" dirty="0"/>
              <a:t>ottelurangaistus. Sääntöä tulkittaessa kriteerinä on väliinmenon aste.</a:t>
            </a:r>
          </a:p>
        </p:txBody>
      </p:sp>
      <p:sp>
        <p:nvSpPr>
          <p:cNvPr id="4" name="Päivämäärän paikkamerkki 3"/>
          <p:cNvSpPr>
            <a:spLocks noGrp="1"/>
          </p:cNvSpPr>
          <p:nvPr>
            <p:ph type="dt" sz="half" idx="10"/>
          </p:nvPr>
        </p:nvSpPr>
        <p:spPr/>
        <p:txBody>
          <a:bodyPr/>
          <a:lstStyle/>
          <a:p>
            <a:fld id="{3CBC737D-0BC3-4DAE-954D-B1A0696D8E6C}" type="datetime1">
              <a:rPr lang="fi-FI" smtClean="0"/>
              <a:t>18.8.2014</a:t>
            </a:fld>
            <a:endParaRPr lang="fi-FI"/>
          </a:p>
        </p:txBody>
      </p:sp>
      <p:sp>
        <p:nvSpPr>
          <p:cNvPr id="5" name="Alatunnisteen paikkamerkki 4"/>
          <p:cNvSpPr>
            <a:spLocks noGrp="1"/>
          </p:cNvSpPr>
          <p:nvPr>
            <p:ph type="ftr" sz="quarter" idx="11"/>
          </p:nvPr>
        </p:nvSpPr>
        <p:spPr/>
        <p:txBody>
          <a:bodyPr/>
          <a:lstStyle/>
          <a:p>
            <a:r>
              <a:rPr lang="fi-FI" smtClean="0"/>
              <a:t>31.7.2014 / Varala / JIn</a:t>
            </a:r>
            <a:endParaRPr lang="fi-FI"/>
          </a:p>
        </p:txBody>
      </p:sp>
      <p:sp>
        <p:nvSpPr>
          <p:cNvPr id="6" name="Dian numeron paikkamerkki 5"/>
          <p:cNvSpPr>
            <a:spLocks noGrp="1"/>
          </p:cNvSpPr>
          <p:nvPr>
            <p:ph type="sldNum" sz="quarter" idx="12"/>
          </p:nvPr>
        </p:nvSpPr>
        <p:spPr/>
        <p:txBody>
          <a:bodyPr/>
          <a:lstStyle/>
          <a:p>
            <a:fld id="{6DC01E81-98A7-4518-8600-440CC6812714}" type="slidenum">
              <a:rPr lang="fi-FI" smtClean="0"/>
              <a:pPr/>
              <a:t>25</a:t>
            </a:fld>
            <a:endParaRPr lang="fi-FI"/>
          </a:p>
        </p:txBody>
      </p:sp>
    </p:spTree>
    <p:extLst>
      <p:ext uri="{BB962C8B-B14F-4D97-AF65-F5344CB8AC3E}">
        <p14:creationId xmlns:p14="http://schemas.microsoft.com/office/powerpoint/2010/main" val="39059183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Sääntö 150 – ESTÄMINEN</a:t>
            </a:r>
          </a:p>
        </p:txBody>
      </p:sp>
      <p:sp>
        <p:nvSpPr>
          <p:cNvPr id="3" name="Sisällön paikkamerkki 2"/>
          <p:cNvSpPr>
            <a:spLocks noGrp="1"/>
          </p:cNvSpPr>
          <p:nvPr>
            <p:ph idx="1"/>
          </p:nvPr>
        </p:nvSpPr>
        <p:spPr/>
        <p:txBody>
          <a:bodyPr/>
          <a:lstStyle/>
          <a:p>
            <a:pPr marL="0" indent="0">
              <a:buNone/>
            </a:pPr>
            <a:r>
              <a:rPr lang="fi-FI" dirty="0"/>
              <a:t>vii. </a:t>
            </a:r>
            <a:endParaRPr lang="fi-FI" dirty="0" smtClean="0"/>
          </a:p>
          <a:p>
            <a:pPr marL="0" indent="0">
              <a:buNone/>
            </a:pPr>
            <a:endParaRPr lang="fi-FI" dirty="0"/>
          </a:p>
          <a:p>
            <a:pPr marL="0" indent="0">
              <a:buNone/>
            </a:pPr>
            <a:r>
              <a:rPr lang="fi-FI" dirty="0" smtClean="0"/>
              <a:t>Pelaajalle</a:t>
            </a:r>
            <a:r>
              <a:rPr lang="fi-FI" dirty="0"/>
              <a:t>, joka vahingoittaa tai piittaamattomasti vaarantaa vastustajaa </a:t>
            </a:r>
            <a:r>
              <a:rPr lang="fi-FI" dirty="0" smtClean="0"/>
              <a:t>estämisen seurauksena</a:t>
            </a:r>
            <a:r>
              <a:rPr lang="fi-FI" dirty="0"/>
              <a:t>, tuomitaan joko </a:t>
            </a:r>
            <a:r>
              <a:rPr lang="fi-FI" b="1" u="sng" dirty="0"/>
              <a:t>iso rangaistus ja pelirangaistus tai ottelurangaistus.</a:t>
            </a:r>
          </a:p>
        </p:txBody>
      </p:sp>
      <p:sp>
        <p:nvSpPr>
          <p:cNvPr id="4" name="Päivämäärän paikkamerkki 3"/>
          <p:cNvSpPr>
            <a:spLocks noGrp="1"/>
          </p:cNvSpPr>
          <p:nvPr>
            <p:ph type="dt" sz="half" idx="10"/>
          </p:nvPr>
        </p:nvSpPr>
        <p:spPr/>
        <p:txBody>
          <a:bodyPr/>
          <a:lstStyle/>
          <a:p>
            <a:fld id="{3CBC737D-0BC3-4DAE-954D-B1A0696D8E6C}" type="datetime1">
              <a:rPr lang="fi-FI" smtClean="0"/>
              <a:t>18.8.2014</a:t>
            </a:fld>
            <a:endParaRPr lang="fi-FI"/>
          </a:p>
        </p:txBody>
      </p:sp>
      <p:sp>
        <p:nvSpPr>
          <p:cNvPr id="5" name="Alatunnisteen paikkamerkki 4"/>
          <p:cNvSpPr>
            <a:spLocks noGrp="1"/>
          </p:cNvSpPr>
          <p:nvPr>
            <p:ph type="ftr" sz="quarter" idx="11"/>
          </p:nvPr>
        </p:nvSpPr>
        <p:spPr/>
        <p:txBody>
          <a:bodyPr/>
          <a:lstStyle/>
          <a:p>
            <a:r>
              <a:rPr lang="fi-FI" smtClean="0"/>
              <a:t>31.7.2014 / Varala / JIn</a:t>
            </a:r>
            <a:endParaRPr lang="fi-FI"/>
          </a:p>
        </p:txBody>
      </p:sp>
      <p:sp>
        <p:nvSpPr>
          <p:cNvPr id="6" name="Dian numeron paikkamerkki 5"/>
          <p:cNvSpPr>
            <a:spLocks noGrp="1"/>
          </p:cNvSpPr>
          <p:nvPr>
            <p:ph type="sldNum" sz="quarter" idx="12"/>
          </p:nvPr>
        </p:nvSpPr>
        <p:spPr/>
        <p:txBody>
          <a:bodyPr/>
          <a:lstStyle/>
          <a:p>
            <a:fld id="{6DC01E81-98A7-4518-8600-440CC6812714}" type="slidenum">
              <a:rPr lang="fi-FI" smtClean="0"/>
              <a:pPr/>
              <a:t>26</a:t>
            </a:fld>
            <a:endParaRPr lang="fi-FI"/>
          </a:p>
        </p:txBody>
      </p:sp>
    </p:spTree>
    <p:extLst>
      <p:ext uri="{BB962C8B-B14F-4D97-AF65-F5344CB8AC3E}">
        <p14:creationId xmlns:p14="http://schemas.microsoft.com/office/powerpoint/2010/main" val="18408878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274638"/>
            <a:ext cx="8579296" cy="562074"/>
          </a:xfrm>
        </p:spPr>
        <p:txBody>
          <a:bodyPr>
            <a:noAutofit/>
          </a:bodyPr>
          <a:lstStyle/>
          <a:p>
            <a:r>
              <a:rPr lang="fi-FI" dirty="0"/>
              <a:t>Sääntö 160 – </a:t>
            </a:r>
            <a:r>
              <a:rPr lang="fi-FI" cap="all" dirty="0"/>
              <a:t>SLEW-FOOTING (</a:t>
            </a:r>
            <a:r>
              <a:rPr lang="fi-FI" i="1" cap="all" dirty="0"/>
              <a:t>voimakas/väkivaltainen jalkapyyhkäisy</a:t>
            </a:r>
            <a:r>
              <a:rPr lang="fi-FI" cap="all" dirty="0"/>
              <a:t>)</a:t>
            </a:r>
            <a:endParaRPr lang="fi-FI" u="sng" dirty="0"/>
          </a:p>
        </p:txBody>
      </p:sp>
      <p:sp>
        <p:nvSpPr>
          <p:cNvPr id="3" name="Sisällön paikkamerkki 2"/>
          <p:cNvSpPr>
            <a:spLocks noGrp="1"/>
          </p:cNvSpPr>
          <p:nvPr>
            <p:ph sz="half" idx="1"/>
          </p:nvPr>
        </p:nvSpPr>
        <p:spPr>
          <a:xfrm>
            <a:off x="640724" y="1340768"/>
            <a:ext cx="8784976" cy="1108719"/>
          </a:xfrm>
        </p:spPr>
        <p:txBody>
          <a:bodyPr>
            <a:noAutofit/>
          </a:bodyPr>
          <a:lstStyle/>
          <a:p>
            <a:pPr marL="0" indent="0">
              <a:spcBef>
                <a:spcPts val="0"/>
              </a:spcBef>
              <a:spcAft>
                <a:spcPts val="300"/>
              </a:spcAft>
              <a:buNone/>
            </a:pPr>
            <a:r>
              <a:rPr lang="fi-FI" sz="2400" b="1" u="sng" dirty="0"/>
              <a:t>MÄÄRITELMÄ:</a:t>
            </a:r>
            <a:r>
              <a:rPr lang="fi-FI" sz="2400" dirty="0"/>
              <a:t> Pelaaja potkaisee takaapäin vaarallisesti vastustajaa jalkaan tai luistimeen tai pelaaja vetää vastustajaa taaksepäin samalla iskien tai potkaisten vastustajan jalat alta.</a:t>
            </a:r>
          </a:p>
        </p:txBody>
      </p:sp>
      <p:sp>
        <p:nvSpPr>
          <p:cNvPr id="6" name="Sisällön paikkamerkki 5"/>
          <p:cNvSpPr>
            <a:spLocks noGrp="1"/>
          </p:cNvSpPr>
          <p:nvPr>
            <p:ph sz="half" idx="2"/>
          </p:nvPr>
        </p:nvSpPr>
        <p:spPr>
          <a:xfrm>
            <a:off x="632521" y="2703176"/>
            <a:ext cx="8766525" cy="1445905"/>
          </a:xfrm>
        </p:spPr>
        <p:txBody>
          <a:bodyPr>
            <a:normAutofit/>
          </a:bodyPr>
          <a:lstStyle/>
          <a:p>
            <a:pPr marL="358775" indent="-358775">
              <a:spcBef>
                <a:spcPts val="0"/>
              </a:spcBef>
              <a:spcAft>
                <a:spcPts val="1200"/>
              </a:spcAft>
              <a:buFont typeface="+mj-lt"/>
              <a:buAutoNum type="romanLcPeriod"/>
            </a:pPr>
            <a:r>
              <a:rPr lang="fi-FI" sz="2400" dirty="0"/>
              <a:t>Pelaajalle, joka </a:t>
            </a:r>
            <a:r>
              <a:rPr lang="fi-FI" sz="2400" i="1" dirty="0"/>
              <a:t>”</a:t>
            </a:r>
            <a:r>
              <a:rPr lang="fi-FI" sz="2400" b="1" i="1" dirty="0"/>
              <a:t>SLEW-FOOTS”</a:t>
            </a:r>
            <a:r>
              <a:rPr lang="fi-FI" sz="2400" i="1" dirty="0"/>
              <a:t> </a:t>
            </a:r>
            <a:r>
              <a:rPr lang="fi-FI" sz="2400" dirty="0"/>
              <a:t>vastustajaa, tuomitaan </a:t>
            </a:r>
            <a:r>
              <a:rPr lang="fi-FI" sz="2400" b="1" u="sng" dirty="0"/>
              <a:t>ottelurangaistus</a:t>
            </a:r>
            <a:r>
              <a:rPr lang="fi-FI" sz="2400" dirty="0"/>
              <a:t>.  </a:t>
            </a:r>
          </a:p>
          <a:p>
            <a:pPr marL="0" indent="0">
              <a:spcBef>
                <a:spcPts val="0"/>
              </a:spcBef>
              <a:spcAft>
                <a:spcPts val="1200"/>
              </a:spcAft>
              <a:buNone/>
            </a:pPr>
            <a:r>
              <a:rPr lang="fi-FI" sz="2400" dirty="0"/>
              <a:t> </a:t>
            </a:r>
          </a:p>
        </p:txBody>
      </p:sp>
      <p:sp>
        <p:nvSpPr>
          <p:cNvPr id="4" name="Alatunnisteen paikkamerkki 3"/>
          <p:cNvSpPr>
            <a:spLocks noGrp="1"/>
          </p:cNvSpPr>
          <p:nvPr>
            <p:ph type="ftr" sz="quarter" idx="11"/>
          </p:nvPr>
        </p:nvSpPr>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p:txBody>
          <a:bodyPr/>
          <a:lstStyle/>
          <a:p>
            <a:fld id="{6DC01E81-98A7-4518-8600-440CC6812714}" type="slidenum">
              <a:rPr lang="fi-FI" smtClean="0"/>
              <a:pPr/>
              <a:t>27</a:t>
            </a:fld>
            <a:endParaRPr lang="fi-FI" dirty="0"/>
          </a:p>
        </p:txBody>
      </p:sp>
      <p:sp>
        <p:nvSpPr>
          <p:cNvPr id="7" name="Tekstiruutu 6"/>
          <p:cNvSpPr txBox="1"/>
          <p:nvPr/>
        </p:nvSpPr>
        <p:spPr>
          <a:xfrm>
            <a:off x="8738247" y="5373216"/>
            <a:ext cx="1152128" cy="369332"/>
          </a:xfrm>
          <a:prstGeom prst="rect">
            <a:avLst/>
          </a:prstGeom>
          <a:noFill/>
        </p:spPr>
        <p:txBody>
          <a:bodyPr wrap="square" rtlCol="0">
            <a:spAutoFit/>
          </a:bodyPr>
          <a:lstStyle/>
          <a:p>
            <a:r>
              <a:rPr lang="fi-FI" sz="1800" dirty="0" smtClean="0">
                <a:solidFill>
                  <a:srgbClr val="00B0F0"/>
                </a:solidFill>
                <a:effectLst>
                  <a:outerShdw blurRad="38100" dist="38100" dir="2700000" algn="tl">
                    <a:srgbClr val="000000">
                      <a:alpha val="43137"/>
                    </a:srgbClr>
                  </a:outerShdw>
                </a:effectLst>
                <a:hlinkClick r:id="rId2" action="ppaction://hlinkfile"/>
              </a:rPr>
              <a:t>KLIPPI</a:t>
            </a:r>
            <a:endParaRPr lang="fi-FI" sz="18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553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0432" y="116632"/>
            <a:ext cx="8447064" cy="720080"/>
          </a:xfrm>
        </p:spPr>
        <p:txBody>
          <a:bodyPr>
            <a:noAutofit/>
          </a:bodyPr>
          <a:lstStyle/>
          <a:p>
            <a:r>
              <a:rPr lang="fi-FI" sz="3200" dirty="0"/>
              <a:t>Sääntö 159 – </a:t>
            </a:r>
            <a:r>
              <a:rPr lang="fi-FI" sz="3200" cap="all" dirty="0"/>
              <a:t>HUITOMINEN</a:t>
            </a:r>
            <a:r>
              <a:rPr lang="fi-FI" sz="3200" dirty="0"/>
              <a:t> (2)</a:t>
            </a:r>
            <a:endParaRPr lang="fi-FI" sz="3200" u="sng" dirty="0"/>
          </a:p>
        </p:txBody>
      </p:sp>
      <p:sp>
        <p:nvSpPr>
          <p:cNvPr id="3" name="Sisällön paikkamerkki 2"/>
          <p:cNvSpPr>
            <a:spLocks noGrp="1"/>
          </p:cNvSpPr>
          <p:nvPr>
            <p:ph idx="1"/>
          </p:nvPr>
        </p:nvSpPr>
        <p:spPr>
          <a:xfrm>
            <a:off x="632520" y="1282044"/>
            <a:ext cx="8784976" cy="5027276"/>
          </a:xfrm>
        </p:spPr>
        <p:txBody>
          <a:bodyPr>
            <a:noAutofit/>
          </a:bodyPr>
          <a:lstStyle/>
          <a:p>
            <a:pPr marL="449263" indent="-449263">
              <a:spcBef>
                <a:spcPts val="0"/>
              </a:spcBef>
              <a:spcAft>
                <a:spcPts val="1200"/>
              </a:spcAft>
              <a:buFont typeface="+mj-lt"/>
              <a:buAutoNum type="romanLcPeriod" startAt="4"/>
            </a:pPr>
            <a:r>
              <a:rPr lang="fi-FI" dirty="0"/>
              <a:t>Pelaajalle, joka </a:t>
            </a:r>
            <a:r>
              <a:rPr lang="fi-FI" u="sng" dirty="0"/>
              <a:t>vahingoittaa tai piittaamattomasti vaarantaa vastustajaa huitomisen seurauksena</a:t>
            </a:r>
            <a:r>
              <a:rPr lang="fi-FI" dirty="0"/>
              <a:t>, tuomitaan iso rangaistus ja pelirangaistus tai ottelurangaistus.</a:t>
            </a:r>
          </a:p>
          <a:p>
            <a:pPr marL="449263" indent="-449263">
              <a:spcBef>
                <a:spcPts val="0"/>
              </a:spcBef>
              <a:spcAft>
                <a:spcPts val="1200"/>
              </a:spcAft>
              <a:buFont typeface="+mj-lt"/>
              <a:buAutoNum type="romanLcPeriod" startAt="5"/>
            </a:pPr>
            <a:r>
              <a:rPr lang="fi-FI" dirty="0"/>
              <a:t>Pelaajalle, joka </a:t>
            </a:r>
            <a:r>
              <a:rPr lang="fi-FI" u="sng" dirty="0"/>
              <a:t>heilauttaa mailaansa vastustajaa kohti yhteenoton aikana</a:t>
            </a:r>
            <a:r>
              <a:rPr lang="fi-FI" dirty="0"/>
              <a:t>, tuomitaan iso rangaistus ja pelirangaistus tai ottelurangaistus.</a:t>
            </a:r>
          </a:p>
          <a:p>
            <a:pPr marL="449263" indent="-449263">
              <a:spcBef>
                <a:spcPts val="0"/>
              </a:spcBef>
              <a:spcAft>
                <a:spcPts val="1200"/>
              </a:spcAft>
              <a:buFont typeface="+mj-lt"/>
              <a:buAutoNum type="romanLcPeriod" startAt="5"/>
            </a:pPr>
            <a:r>
              <a:rPr lang="fi-FI" dirty="0"/>
              <a:t>Pelaajalle, joka heilauttaa mailan hurjasti kiekkoa kohden joko jäätä pitkin tai ilmassa </a:t>
            </a:r>
            <a:r>
              <a:rPr lang="fi-FI" u="sng" dirty="0"/>
              <a:t>tarkoituksenaan pelotella vastustajaa</a:t>
            </a:r>
            <a:r>
              <a:rPr lang="fi-FI" dirty="0"/>
              <a:t>, tuomitaan vähintään pieni rangaistus.</a:t>
            </a:r>
          </a:p>
          <a:p>
            <a:pPr marL="449263" indent="-449263">
              <a:spcBef>
                <a:spcPts val="0"/>
              </a:spcBef>
              <a:spcAft>
                <a:spcPts val="1200"/>
              </a:spcAft>
              <a:buFont typeface="+mj-lt"/>
              <a:buAutoNum type="romanLcPeriod" startAt="5"/>
            </a:pPr>
            <a:r>
              <a:rPr lang="fi-FI" dirty="0"/>
              <a:t>Pelaajalle, joka </a:t>
            </a:r>
            <a:r>
              <a:rPr lang="fi-FI" b="1" u="sng" dirty="0"/>
              <a:t>nostaa mailansa vastustajan jalkojen välissä tarkoituksenaan osua vastustajaa nivusiin</a:t>
            </a:r>
            <a:r>
              <a:rPr lang="fi-FI" dirty="0"/>
              <a:t>, tuomitaan joko iso rangaistus ja pelirangaistus tai ottelurangaistus.</a:t>
            </a:r>
          </a:p>
          <a:p>
            <a:pPr marL="449263" indent="-449263">
              <a:spcBef>
                <a:spcPts val="0"/>
              </a:spcBef>
              <a:spcAft>
                <a:spcPts val="1200"/>
              </a:spcAft>
              <a:buFont typeface="+mj-lt"/>
              <a:buAutoNum type="romanLcPeriod" startAt="5"/>
            </a:pPr>
            <a:endParaRPr lang="fi-FI" dirty="0"/>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28</a:t>
            </a:fld>
            <a:endParaRPr lang="fi-FI" dirty="0"/>
          </a:p>
        </p:txBody>
      </p:sp>
    </p:spTree>
    <p:extLst>
      <p:ext uri="{BB962C8B-B14F-4D97-AF65-F5344CB8AC3E}">
        <p14:creationId xmlns:p14="http://schemas.microsoft.com/office/powerpoint/2010/main" val="17901456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Muita huomiota</a:t>
            </a:r>
            <a:endParaRPr lang="fi-FI" dirty="0"/>
          </a:p>
        </p:txBody>
      </p:sp>
      <p:sp>
        <p:nvSpPr>
          <p:cNvPr id="3" name="Sisällön paikkamerkki 2"/>
          <p:cNvSpPr>
            <a:spLocks noGrp="1"/>
          </p:cNvSpPr>
          <p:nvPr>
            <p:ph idx="1"/>
          </p:nvPr>
        </p:nvSpPr>
        <p:spPr/>
        <p:txBody>
          <a:bodyPr/>
          <a:lstStyle/>
          <a:p>
            <a:r>
              <a:rPr lang="fi-FI" dirty="0" smtClean="0"/>
              <a:t>Naisten sarjoissa – Sääntöjen vastainen taklaus, nyt myös OR mahdollinen</a:t>
            </a:r>
            <a:endParaRPr lang="fi-FI" dirty="0"/>
          </a:p>
        </p:txBody>
      </p:sp>
      <p:sp>
        <p:nvSpPr>
          <p:cNvPr id="4" name="Päivämäärän paikkamerkki 3"/>
          <p:cNvSpPr>
            <a:spLocks noGrp="1"/>
          </p:cNvSpPr>
          <p:nvPr>
            <p:ph type="dt" sz="half" idx="10"/>
          </p:nvPr>
        </p:nvSpPr>
        <p:spPr/>
        <p:txBody>
          <a:bodyPr/>
          <a:lstStyle/>
          <a:p>
            <a:fld id="{3CBC737D-0BC3-4DAE-954D-B1A0696D8E6C}" type="datetime1">
              <a:rPr lang="fi-FI" smtClean="0"/>
              <a:t>18.8.2014</a:t>
            </a:fld>
            <a:endParaRPr lang="fi-FI"/>
          </a:p>
        </p:txBody>
      </p:sp>
      <p:sp>
        <p:nvSpPr>
          <p:cNvPr id="5" name="Alatunnisteen paikkamerkki 4"/>
          <p:cNvSpPr>
            <a:spLocks noGrp="1"/>
          </p:cNvSpPr>
          <p:nvPr>
            <p:ph type="ftr" sz="quarter" idx="11"/>
          </p:nvPr>
        </p:nvSpPr>
        <p:spPr/>
        <p:txBody>
          <a:bodyPr/>
          <a:lstStyle/>
          <a:p>
            <a:r>
              <a:rPr lang="fi-FI" smtClean="0"/>
              <a:t>31.7.2014 / Varala / JIn</a:t>
            </a:r>
            <a:endParaRPr lang="fi-FI"/>
          </a:p>
        </p:txBody>
      </p:sp>
      <p:sp>
        <p:nvSpPr>
          <p:cNvPr id="6" name="Dian numeron paikkamerkki 5"/>
          <p:cNvSpPr>
            <a:spLocks noGrp="1"/>
          </p:cNvSpPr>
          <p:nvPr>
            <p:ph type="sldNum" sz="quarter" idx="12"/>
          </p:nvPr>
        </p:nvSpPr>
        <p:spPr/>
        <p:txBody>
          <a:bodyPr/>
          <a:lstStyle/>
          <a:p>
            <a:fld id="{6DC01E81-98A7-4518-8600-440CC6812714}" type="slidenum">
              <a:rPr lang="fi-FI" smtClean="0"/>
              <a:pPr/>
              <a:t>29</a:t>
            </a:fld>
            <a:endParaRPr lang="fi-FI"/>
          </a:p>
        </p:txBody>
      </p:sp>
    </p:spTree>
    <p:extLst>
      <p:ext uri="{BB962C8B-B14F-4D97-AF65-F5344CB8AC3E}">
        <p14:creationId xmlns:p14="http://schemas.microsoft.com/office/powerpoint/2010/main" val="48095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80592" y="274638"/>
            <a:ext cx="8136904" cy="562074"/>
          </a:xfrm>
        </p:spPr>
        <p:txBody>
          <a:bodyPr>
            <a:noAutofit/>
          </a:bodyPr>
          <a:lstStyle/>
          <a:p>
            <a:r>
              <a:rPr lang="fi-FI" sz="2800" dirty="0"/>
              <a:t>Sääntö 116 – SOPIMATON KÄYTÖS </a:t>
            </a:r>
            <a:br>
              <a:rPr lang="fi-FI" sz="2800" dirty="0"/>
            </a:br>
            <a:r>
              <a:rPr lang="fi-FI" sz="2800" dirty="0"/>
              <a:t>TUOMARISTOA KOHTAAN </a:t>
            </a:r>
            <a:endParaRPr lang="fi-FI" sz="2800" u="sng" dirty="0"/>
          </a:p>
        </p:txBody>
      </p:sp>
      <p:sp>
        <p:nvSpPr>
          <p:cNvPr id="3" name="Sisällön paikkamerkki 2"/>
          <p:cNvSpPr>
            <a:spLocks noGrp="1"/>
          </p:cNvSpPr>
          <p:nvPr>
            <p:ph sz="half" idx="1"/>
          </p:nvPr>
        </p:nvSpPr>
        <p:spPr>
          <a:xfrm>
            <a:off x="650972" y="1268760"/>
            <a:ext cx="8784976" cy="1564123"/>
          </a:xfrm>
        </p:spPr>
        <p:txBody>
          <a:bodyPr>
            <a:noAutofit/>
          </a:bodyPr>
          <a:lstStyle/>
          <a:p>
            <a:pPr marL="0" indent="0">
              <a:spcBef>
                <a:spcPts val="0"/>
              </a:spcBef>
              <a:spcAft>
                <a:spcPts val="300"/>
              </a:spcAft>
              <a:buNone/>
            </a:pPr>
            <a:r>
              <a:rPr lang="fi-FI" sz="2400" b="1" u="sng" dirty="0"/>
              <a:t>MÄÄRITELMÄ:</a:t>
            </a:r>
            <a:r>
              <a:rPr lang="fi-FI" sz="2400" dirty="0"/>
              <a:t> Pelaajan tai joukkueen toimihenkilön yritys viedä tuomariston valtaa, halventaa tai heikentää tuomaria tai kyseenalaistaa tuomarin eheyden tai kyvyt tai fyysisesti uhmaa tuomaria.</a:t>
            </a:r>
          </a:p>
        </p:txBody>
      </p:sp>
      <p:sp>
        <p:nvSpPr>
          <p:cNvPr id="6" name="Sisällön paikkamerkki 5"/>
          <p:cNvSpPr>
            <a:spLocks noGrp="1"/>
          </p:cNvSpPr>
          <p:nvPr>
            <p:ph sz="half" idx="2"/>
          </p:nvPr>
        </p:nvSpPr>
        <p:spPr>
          <a:xfrm>
            <a:off x="650972" y="3264930"/>
            <a:ext cx="8766525" cy="3091419"/>
          </a:xfrm>
        </p:spPr>
        <p:txBody>
          <a:bodyPr>
            <a:noAutofit/>
          </a:bodyPr>
          <a:lstStyle/>
          <a:p>
            <a:pPr marL="446088" indent="-446088">
              <a:spcBef>
                <a:spcPts val="0"/>
              </a:spcBef>
              <a:buFont typeface="+mj-lt"/>
              <a:buAutoNum type="romanLcPeriod"/>
            </a:pPr>
            <a:r>
              <a:rPr lang="fi-FI" sz="2400" b="1" u="sng" dirty="0"/>
              <a:t>Pieni rangaistus:</a:t>
            </a:r>
          </a:p>
          <a:p>
            <a:pPr lvl="1">
              <a:spcBef>
                <a:spcPts val="0"/>
              </a:spcBef>
            </a:pPr>
            <a:r>
              <a:rPr lang="fi-FI" dirty="0"/>
              <a:t>pelaaja, joka käyttää säädytöntä, rienaavaa tai herjaavaa kieltä tuomaria kohtaan;</a:t>
            </a:r>
          </a:p>
          <a:p>
            <a:pPr lvl="1">
              <a:spcBef>
                <a:spcPts val="0"/>
              </a:spcBef>
            </a:pPr>
            <a:r>
              <a:rPr lang="fi-FI" dirty="0"/>
              <a:t>pelaaja, joka ollessaan poissa jäältä estää millä tavoin tahansa tuomarin työskentelyä.</a:t>
            </a:r>
          </a:p>
          <a:p>
            <a:pPr marL="758825" lvl="1" indent="-358775">
              <a:spcBef>
                <a:spcPts val="0"/>
              </a:spcBef>
              <a:buFont typeface="+mj-lt"/>
              <a:buAutoNum type="romanLcPeriod"/>
            </a:pPr>
            <a:endParaRPr lang="fi-FI" dirty="0"/>
          </a:p>
          <a:p>
            <a:pPr marL="358775" indent="-358775">
              <a:spcBef>
                <a:spcPts val="0"/>
              </a:spcBef>
              <a:buFont typeface="+mj-lt"/>
              <a:buAutoNum type="romanLcPeriod"/>
            </a:pPr>
            <a:endParaRPr lang="fi-FI" sz="2400" dirty="0"/>
          </a:p>
        </p:txBody>
      </p:sp>
      <p:sp>
        <p:nvSpPr>
          <p:cNvPr id="4" name="Alatunnisteen paikkamerkki 3"/>
          <p:cNvSpPr>
            <a:spLocks noGrp="1"/>
          </p:cNvSpPr>
          <p:nvPr>
            <p:ph type="ftr" sz="quarter" idx="11"/>
          </p:nvPr>
        </p:nvSpPr>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p:txBody>
          <a:bodyPr/>
          <a:lstStyle/>
          <a:p>
            <a:fld id="{6DC01E81-98A7-4518-8600-440CC6812714}" type="slidenum">
              <a:rPr lang="fi-FI" smtClean="0"/>
              <a:pPr/>
              <a:t>3</a:t>
            </a:fld>
            <a:endParaRPr lang="fi-FI" dirty="0"/>
          </a:p>
        </p:txBody>
      </p:sp>
    </p:spTree>
    <p:extLst>
      <p:ext uri="{BB962C8B-B14F-4D97-AF65-F5344CB8AC3E}">
        <p14:creationId xmlns:p14="http://schemas.microsoft.com/office/powerpoint/2010/main" val="3498696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1"/>
          <p:cNvSpPr>
            <a:spLocks noChangeArrowheads="1"/>
          </p:cNvSpPr>
          <p:nvPr/>
        </p:nvSpPr>
        <p:spPr bwMode="auto">
          <a:xfrm>
            <a:off x="-159568" y="0"/>
            <a:ext cx="10065568" cy="6858000"/>
          </a:xfrm>
          <a:prstGeom prst="rect">
            <a:avLst/>
          </a:prstGeom>
          <a:solidFill>
            <a:srgbClr val="00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fi-FI" altLang="fi-FI"/>
          </a:p>
        </p:txBody>
      </p:sp>
      <p:pic>
        <p:nvPicPr>
          <p:cNvPr id="1269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4351" y="317500"/>
            <a:ext cx="110966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6980" name="Rectangle 3"/>
          <p:cNvSpPr>
            <a:spLocks noChangeArrowheads="1"/>
          </p:cNvSpPr>
          <p:nvPr/>
        </p:nvSpPr>
        <p:spPr bwMode="auto">
          <a:xfrm>
            <a:off x="1477690" y="3044826"/>
            <a:ext cx="6949060"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PGothic" panose="020B0600070205080204" pitchFamily="34" charset="-128"/>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S PGothic" panose="020B0600070205080204" pitchFamily="34" charset="-128"/>
              </a:defRPr>
            </a:lvl3pPr>
            <a:lvl4pPr>
              <a:spcBef>
                <a:spcPts val="3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4pPr>
            <a:lvl5pPr>
              <a:spcBef>
                <a:spcPts val="3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fi-FI" altLang="fi-FI" b="1" dirty="0" smtClean="0">
                <a:solidFill>
                  <a:srgbClr val="FFFFFF"/>
                </a:solidFill>
              </a:rPr>
              <a:t>VAIHTAMINEN, MAALINTEKO JA ALOITUSTAPAHTUMA</a:t>
            </a:r>
            <a:endParaRPr lang="fi-FI" altLang="fi-FI" b="1" dirty="0">
              <a:solidFill>
                <a:srgbClr val="FFFFFF"/>
              </a:solidFill>
            </a:endParaRPr>
          </a:p>
        </p:txBody>
      </p:sp>
    </p:spTree>
    <p:extLst>
      <p:ext uri="{BB962C8B-B14F-4D97-AF65-F5344CB8AC3E}">
        <p14:creationId xmlns:p14="http://schemas.microsoft.com/office/powerpoint/2010/main" val="38952296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274638"/>
            <a:ext cx="8229600" cy="922114"/>
          </a:xfrm>
        </p:spPr>
        <p:txBody>
          <a:bodyPr>
            <a:noAutofit/>
          </a:bodyPr>
          <a:lstStyle/>
          <a:p>
            <a:r>
              <a:rPr lang="fi-FI" sz="3200" dirty="0"/>
              <a:t>Sääntö 87 – PELAAJA JÄÄLLÄ </a:t>
            </a:r>
            <a:br>
              <a:rPr lang="fi-FI" sz="3200" dirty="0"/>
            </a:br>
            <a:r>
              <a:rPr lang="fi-FI" sz="3200" dirty="0"/>
              <a:t>/ PELAAJA POISSA JÄÄLTÄ</a:t>
            </a:r>
            <a:endParaRPr lang="fi-FI" sz="3200" u="sng" dirty="0"/>
          </a:p>
        </p:txBody>
      </p:sp>
      <p:sp>
        <p:nvSpPr>
          <p:cNvPr id="3" name="Sisällön paikkamerkki 2"/>
          <p:cNvSpPr>
            <a:spLocks noGrp="1"/>
          </p:cNvSpPr>
          <p:nvPr>
            <p:ph sz="half" idx="1"/>
          </p:nvPr>
        </p:nvSpPr>
        <p:spPr>
          <a:xfrm>
            <a:off x="838200" y="1600202"/>
            <a:ext cx="8435280" cy="1828799"/>
          </a:xfrm>
        </p:spPr>
        <p:txBody>
          <a:bodyPr>
            <a:normAutofit lnSpcReduction="10000"/>
          </a:bodyPr>
          <a:lstStyle/>
          <a:p>
            <a:pPr marL="358775" indent="-358775">
              <a:buFont typeface="+mj-lt"/>
              <a:buAutoNum type="romanLcPeriod"/>
            </a:pPr>
            <a:r>
              <a:rPr lang="fi-FI" sz="2400" dirty="0"/>
              <a:t>Pelaaja, jonka on </a:t>
            </a:r>
            <a:r>
              <a:rPr lang="fi-FI" sz="2400" b="1" u="sng" dirty="0"/>
              <a:t>toinen luistin jäällä</a:t>
            </a:r>
            <a:r>
              <a:rPr lang="fi-FI" sz="2400" dirty="0"/>
              <a:t> ja </a:t>
            </a:r>
            <a:r>
              <a:rPr lang="fi-FI" sz="2400" b="1" u="sng" dirty="0"/>
              <a:t>toinen luistin poissa jäältä</a:t>
            </a:r>
            <a:r>
              <a:rPr lang="fi-FI" sz="2400" dirty="0"/>
              <a:t> pelaajapenkin puolella, katsotaan olevan poissa jäältä, </a:t>
            </a:r>
            <a:r>
              <a:rPr lang="fi-FI" sz="2400" b="1" u="sng" dirty="0"/>
              <a:t>ellei hän pelaa kiekkoa tai osallistu jotenkin toimiin vastustajaa kohden</a:t>
            </a:r>
            <a:r>
              <a:rPr lang="fi-FI" sz="2400" dirty="0"/>
              <a:t>.</a:t>
            </a:r>
          </a:p>
          <a:p>
            <a:pPr marL="0" indent="0">
              <a:buNone/>
            </a:pPr>
            <a:endParaRPr lang="fi-FI" sz="1600" dirty="0"/>
          </a:p>
        </p:txBody>
      </p:sp>
      <p:sp>
        <p:nvSpPr>
          <p:cNvPr id="6" name="Sisällön paikkamerkki 5"/>
          <p:cNvSpPr>
            <a:spLocks noGrp="1"/>
          </p:cNvSpPr>
          <p:nvPr>
            <p:ph sz="half" idx="2"/>
          </p:nvPr>
        </p:nvSpPr>
        <p:spPr>
          <a:xfrm>
            <a:off x="838200" y="3429001"/>
            <a:ext cx="8435280" cy="2409131"/>
          </a:xfrm>
        </p:spPr>
        <p:txBody>
          <a:bodyPr>
            <a:normAutofit lnSpcReduction="10000"/>
          </a:bodyPr>
          <a:lstStyle/>
          <a:p>
            <a:pPr marL="0" indent="0">
              <a:buNone/>
            </a:pPr>
            <a:r>
              <a:rPr lang="fi-FI" sz="2400" b="1" u="sng" dirty="0"/>
              <a:t>TAVOITE</a:t>
            </a:r>
            <a:r>
              <a:rPr lang="fi-FI" sz="2400" dirty="0"/>
              <a:t>:</a:t>
            </a:r>
          </a:p>
          <a:p>
            <a:r>
              <a:rPr lang="fi-FI" sz="2400" dirty="0"/>
              <a:t>Selkeyttää erilaisia kansallisia tulkintoja </a:t>
            </a:r>
            <a:br>
              <a:rPr lang="fi-FI" sz="2400" dirty="0"/>
            </a:br>
            <a:r>
              <a:rPr lang="fi-FI" sz="2400" dirty="0"/>
              <a:t>(esim. Ruotsissa käsi laidalla = olen pois pelistä pelaajapenkillä)</a:t>
            </a:r>
          </a:p>
          <a:p>
            <a:r>
              <a:rPr lang="fi-FI" sz="2400" dirty="0"/>
              <a:t>Vaihtoetäisyyksissä varastamisen vähentäminen</a:t>
            </a:r>
          </a:p>
          <a:p>
            <a:r>
              <a:rPr lang="fi-FI" sz="2400" dirty="0"/>
              <a:t>Antaa työkaluja tuomaristolle</a:t>
            </a:r>
          </a:p>
        </p:txBody>
      </p:sp>
      <p:sp>
        <p:nvSpPr>
          <p:cNvPr id="4" name="Alatunnisteen paikkamerkki 3"/>
          <p:cNvSpPr>
            <a:spLocks noGrp="1"/>
          </p:cNvSpPr>
          <p:nvPr>
            <p:ph type="ftr" sz="quarter" idx="11"/>
          </p:nvPr>
        </p:nvSpPr>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p:txBody>
          <a:bodyPr/>
          <a:lstStyle/>
          <a:p>
            <a:fld id="{6DC01E81-98A7-4518-8600-440CC6812714}" type="slidenum">
              <a:rPr lang="fi-FI" smtClean="0"/>
              <a:pPr/>
              <a:t>31</a:t>
            </a:fld>
            <a:endParaRPr lang="fi-FI" dirty="0"/>
          </a:p>
        </p:txBody>
      </p:sp>
    </p:spTree>
    <p:extLst>
      <p:ext uri="{BB962C8B-B14F-4D97-AF65-F5344CB8AC3E}">
        <p14:creationId xmlns:p14="http://schemas.microsoft.com/office/powerpoint/2010/main" val="332824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0432" y="116632"/>
            <a:ext cx="8447064" cy="1008112"/>
          </a:xfrm>
        </p:spPr>
        <p:txBody>
          <a:bodyPr>
            <a:noAutofit/>
          </a:bodyPr>
          <a:lstStyle/>
          <a:p>
            <a:r>
              <a:rPr lang="fi-FI" sz="3200" dirty="0"/>
              <a:t>Sääntö 88 – PELAAJIEN VAIHTA-</a:t>
            </a:r>
            <a:br>
              <a:rPr lang="fi-FI" sz="3200" dirty="0"/>
            </a:br>
            <a:r>
              <a:rPr lang="fi-FI" sz="3200" dirty="0"/>
              <a:t>MINEN PELITILANTEEN AIKANA (2)</a:t>
            </a:r>
            <a:endParaRPr lang="fi-FI" sz="3200" u="sng" dirty="0"/>
          </a:p>
        </p:txBody>
      </p:sp>
      <p:sp>
        <p:nvSpPr>
          <p:cNvPr id="3" name="Sisällön paikkamerkki 2"/>
          <p:cNvSpPr>
            <a:spLocks noGrp="1"/>
          </p:cNvSpPr>
          <p:nvPr>
            <p:ph idx="1"/>
          </p:nvPr>
        </p:nvSpPr>
        <p:spPr>
          <a:xfrm>
            <a:off x="632520" y="1352824"/>
            <a:ext cx="8784976" cy="4956496"/>
          </a:xfrm>
        </p:spPr>
        <p:txBody>
          <a:bodyPr>
            <a:normAutofit/>
          </a:bodyPr>
          <a:lstStyle/>
          <a:p>
            <a:pPr marL="0" indent="0">
              <a:buNone/>
            </a:pPr>
            <a:endParaRPr lang="fi-FI" sz="1400" dirty="0"/>
          </a:p>
          <a:p>
            <a:pPr marL="571500" indent="-571500">
              <a:spcBef>
                <a:spcPts val="0"/>
              </a:spcBef>
              <a:buFont typeface="+mj-lt"/>
              <a:buAutoNum type="romanLcPeriod" startAt="2"/>
            </a:pPr>
            <a:r>
              <a:rPr lang="fi-FI" b="1" u="sng" dirty="0"/>
              <a:t>Jos peliin tuleva pelaaja poistuu 1,5 metrin alueelta</a:t>
            </a:r>
            <a:r>
              <a:rPr lang="fi-FI" dirty="0"/>
              <a:t> ja </a:t>
            </a:r>
            <a:r>
              <a:rPr lang="fi-FI" b="1" u="sng" dirty="0"/>
              <a:t>osallistuu pelitilanteeseen ennen kuin poistuvalla pelaajalla on toinen luistin pelaajapenkillään</a:t>
            </a:r>
            <a:r>
              <a:rPr lang="fi-FI" dirty="0"/>
              <a:t>, joukkueelle tuomitaan rangaistus ”</a:t>
            </a:r>
            <a:r>
              <a:rPr lang="fi-FI" i="1" dirty="0"/>
              <a:t>liian monta pelaajaa jäällä</a:t>
            </a:r>
            <a:r>
              <a:rPr lang="fi-FI" dirty="0"/>
              <a:t>”.</a:t>
            </a:r>
          </a:p>
          <a:p>
            <a:pPr marL="0" indent="0">
              <a:buNone/>
            </a:pPr>
            <a:endParaRPr lang="fi-FI" sz="2800" dirty="0"/>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32</a:t>
            </a:fld>
            <a:endParaRPr lang="fi-FI" dirty="0"/>
          </a:p>
        </p:txBody>
      </p:sp>
      <p:pic>
        <p:nvPicPr>
          <p:cNvPr id="6" name="Kuva 5"/>
          <p:cNvPicPr>
            <a:picLocks noChangeAspect="1"/>
          </p:cNvPicPr>
          <p:nvPr/>
        </p:nvPicPr>
        <p:blipFill rotWithShape="1">
          <a:blip r:embed="rId2">
            <a:extLst>
              <a:ext uri="{28A0092B-C50C-407E-A947-70E740481C1C}">
                <a14:useLocalDpi xmlns:a14="http://schemas.microsoft.com/office/drawing/2010/main" val="0"/>
              </a:ext>
            </a:extLst>
          </a:blip>
          <a:srcRect t="14322" r="44427" b="13491"/>
          <a:stretch/>
        </p:blipFill>
        <p:spPr>
          <a:xfrm>
            <a:off x="821721" y="2842639"/>
            <a:ext cx="3942078" cy="2880320"/>
          </a:xfrm>
          <a:prstGeom prst="rect">
            <a:avLst/>
          </a:prstGeom>
        </p:spPr>
      </p:pic>
      <p:pic>
        <p:nvPicPr>
          <p:cNvPr id="7" name="Kuva 6"/>
          <p:cNvPicPr>
            <a:picLocks noChangeAspect="1"/>
          </p:cNvPicPr>
          <p:nvPr/>
        </p:nvPicPr>
        <p:blipFill rotWithShape="1">
          <a:blip r:embed="rId3">
            <a:extLst>
              <a:ext uri="{28A0092B-C50C-407E-A947-70E740481C1C}">
                <a14:useLocalDpi xmlns:a14="http://schemas.microsoft.com/office/drawing/2010/main" val="0"/>
              </a:ext>
            </a:extLst>
          </a:blip>
          <a:srcRect l="-3729" t="25200" r="38586" b="4800"/>
          <a:stretch/>
        </p:blipFill>
        <p:spPr>
          <a:xfrm>
            <a:off x="5097016" y="3016682"/>
            <a:ext cx="4248472" cy="2706277"/>
          </a:xfrm>
          <a:prstGeom prst="rect">
            <a:avLst/>
          </a:prstGeom>
        </p:spPr>
      </p:pic>
    </p:spTree>
    <p:extLst>
      <p:ext uri="{BB962C8B-B14F-4D97-AF65-F5344CB8AC3E}">
        <p14:creationId xmlns:p14="http://schemas.microsoft.com/office/powerpoint/2010/main" val="42177635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0432" y="116632"/>
            <a:ext cx="8447064" cy="1008112"/>
          </a:xfrm>
        </p:spPr>
        <p:txBody>
          <a:bodyPr>
            <a:noAutofit/>
          </a:bodyPr>
          <a:lstStyle/>
          <a:p>
            <a:r>
              <a:rPr lang="fi-FI" sz="3200" dirty="0"/>
              <a:t>Sääntö 88 – PELAAJIEN VAIHTA-</a:t>
            </a:r>
            <a:br>
              <a:rPr lang="fi-FI" sz="3200" dirty="0"/>
            </a:br>
            <a:r>
              <a:rPr lang="fi-FI" sz="3200" dirty="0"/>
              <a:t>MINEN PELITILANTEEN AIKANA </a:t>
            </a:r>
            <a:r>
              <a:rPr lang="fi-FI" sz="3200" dirty="0" smtClean="0"/>
              <a:t>(3)</a:t>
            </a:r>
            <a:endParaRPr lang="fi-FI" sz="3200" u="sng" dirty="0"/>
          </a:p>
        </p:txBody>
      </p:sp>
      <p:sp>
        <p:nvSpPr>
          <p:cNvPr id="3" name="Sisällön paikkamerkki 2"/>
          <p:cNvSpPr>
            <a:spLocks noGrp="1"/>
          </p:cNvSpPr>
          <p:nvPr>
            <p:ph idx="1"/>
          </p:nvPr>
        </p:nvSpPr>
        <p:spPr>
          <a:xfrm>
            <a:off x="632520" y="1282045"/>
            <a:ext cx="8784976" cy="3227075"/>
          </a:xfrm>
        </p:spPr>
        <p:txBody>
          <a:bodyPr>
            <a:noAutofit/>
          </a:bodyPr>
          <a:lstStyle/>
          <a:p>
            <a:pPr marL="571500" indent="-571500">
              <a:spcBef>
                <a:spcPts val="0"/>
              </a:spcBef>
              <a:buFont typeface="+mj-lt"/>
              <a:buAutoNum type="romanLcPeriod" startAt="4"/>
            </a:pPr>
            <a:endParaRPr lang="fi-FI" sz="2800" dirty="0"/>
          </a:p>
          <a:p>
            <a:pPr marL="442913" indent="-442913">
              <a:spcBef>
                <a:spcPts val="0"/>
              </a:spcBef>
              <a:buFont typeface="+mj-lt"/>
              <a:buAutoNum type="romanLcPeriod" startAt="4"/>
            </a:pPr>
            <a:r>
              <a:rPr lang="fi-FI" sz="2400" dirty="0"/>
              <a:t>Jos pelitilanteen aikana suoritettavassa vaihdossa </a:t>
            </a:r>
            <a:br>
              <a:rPr lang="fi-FI" sz="2400" dirty="0"/>
            </a:br>
            <a:r>
              <a:rPr lang="fi-FI" sz="2400" dirty="0"/>
              <a:t>(1) vaihtavat pelaajat </a:t>
            </a:r>
            <a:r>
              <a:rPr lang="fi-FI" sz="2400" b="1" u="sng" dirty="0"/>
              <a:t>ovat enintään 1,5 metrin etäisyydellä laidasta </a:t>
            </a:r>
            <a:r>
              <a:rPr lang="fi-FI" sz="2400" dirty="0"/>
              <a:t>pelaajapenkkinsä kohdalla ja </a:t>
            </a:r>
            <a:br>
              <a:rPr lang="fi-FI" sz="2400" dirty="0"/>
            </a:br>
            <a:r>
              <a:rPr lang="fi-FI" sz="2400" dirty="0"/>
              <a:t>(2) vaihtavat pelaajat </a:t>
            </a:r>
            <a:r>
              <a:rPr lang="fi-FI" sz="2400" b="1" u="sng" dirty="0"/>
              <a:t>eivät osallistu pelitilanteeseen millään tavoin</a:t>
            </a:r>
            <a:r>
              <a:rPr lang="fi-FI" sz="2400" dirty="0"/>
              <a:t>, rangaistusta ”</a:t>
            </a:r>
            <a:r>
              <a:rPr lang="fi-FI" sz="2400" i="1" dirty="0"/>
              <a:t>liian monta pelaajaa jäällä</a:t>
            </a:r>
            <a:r>
              <a:rPr lang="fi-FI" sz="2400" dirty="0"/>
              <a:t>” ei tuomita.</a:t>
            </a:r>
          </a:p>
          <a:p>
            <a:pPr marL="514350" indent="-514350">
              <a:spcBef>
                <a:spcPts val="0"/>
              </a:spcBef>
              <a:buFont typeface="+mj-lt"/>
              <a:buAutoNum type="romanLcPeriod" startAt="4"/>
            </a:pPr>
            <a:endParaRPr lang="fi-FI" sz="1600" dirty="0"/>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33</a:t>
            </a:fld>
            <a:endParaRPr lang="fi-FI" dirty="0"/>
          </a:p>
        </p:txBody>
      </p:sp>
    </p:spTree>
    <p:extLst>
      <p:ext uri="{BB962C8B-B14F-4D97-AF65-F5344CB8AC3E}">
        <p14:creationId xmlns:p14="http://schemas.microsoft.com/office/powerpoint/2010/main" val="34003071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712640" y="116633"/>
            <a:ext cx="7200800" cy="787259"/>
          </a:xfrm>
        </p:spPr>
        <p:txBody>
          <a:bodyPr>
            <a:noAutofit/>
          </a:bodyPr>
          <a:lstStyle/>
          <a:p>
            <a:r>
              <a:rPr lang="fi-FI" sz="2800" dirty="0"/>
              <a:t>Sääntö 90 – PELAAJAPENKKI </a:t>
            </a:r>
            <a:br>
              <a:rPr lang="fi-FI" sz="2800" dirty="0"/>
            </a:br>
            <a:r>
              <a:rPr lang="fi-FI" sz="2800" dirty="0"/>
              <a:t>PÄÄTYALUEEN PUOLELLA / PAITSIO</a:t>
            </a:r>
            <a:endParaRPr lang="fi-FI" sz="2800" u="sng" dirty="0"/>
          </a:p>
        </p:txBody>
      </p:sp>
      <p:sp>
        <p:nvSpPr>
          <p:cNvPr id="3" name="Sisällön paikkamerkki 2"/>
          <p:cNvSpPr>
            <a:spLocks noGrp="1"/>
          </p:cNvSpPr>
          <p:nvPr>
            <p:ph idx="1"/>
          </p:nvPr>
        </p:nvSpPr>
        <p:spPr>
          <a:xfrm>
            <a:off x="632520" y="1129441"/>
            <a:ext cx="8784976" cy="2115179"/>
          </a:xfrm>
        </p:spPr>
        <p:txBody>
          <a:bodyPr>
            <a:noAutofit/>
          </a:bodyPr>
          <a:lstStyle/>
          <a:p>
            <a:pPr marL="358775" indent="-358775">
              <a:spcBef>
                <a:spcPts val="0"/>
              </a:spcBef>
              <a:buFont typeface="+mj-lt"/>
              <a:buAutoNum type="romanLcPeriod"/>
            </a:pPr>
            <a:r>
              <a:rPr lang="fi-FI" sz="1800" dirty="0"/>
              <a:t>Jos siirretyn paitsiotilanteen aikana hyökkäävä pelaaja </a:t>
            </a:r>
            <a:r>
              <a:rPr lang="fi-FI" sz="1800" u="sng" dirty="0"/>
              <a:t>menee jäältä pelaajapenkilleen hyökkäysalueen puolelta</a:t>
            </a:r>
            <a:r>
              <a:rPr lang="fi-FI" sz="1800" dirty="0"/>
              <a:t>, hänen katsotaan olevan poissa jäältä sillä edellytyksessä, että hänet korvaava pelaaja tulee jäälle puolueettomalle alueelle. Jos korvaava pelaaja tulee jäälle hyökkäysalueelle ja siirretty paitsiotilanne on edelleen voimassa, korvaavan pelaajan täytyy puhdistaan alue. Jos muut hyökkäävät pelaajat ovat puhdistaneet hyökkäysalueen ja linjatuomari on perunut siirretyn paitsiotilanteen, korvaava pelaaja ei tule paitsioasemaan.</a:t>
            </a:r>
          </a:p>
          <a:p>
            <a:pPr marL="0" indent="0">
              <a:buNone/>
            </a:pPr>
            <a:endParaRPr lang="fi-FI" dirty="0"/>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34</a:t>
            </a:fld>
            <a:endParaRPr lang="fi-FI" dirty="0"/>
          </a:p>
        </p:txBody>
      </p:sp>
      <p:pic>
        <p:nvPicPr>
          <p:cNvPr id="9" name="Kuva 8"/>
          <p:cNvPicPr>
            <a:picLocks noChangeAspect="1"/>
          </p:cNvPicPr>
          <p:nvPr/>
        </p:nvPicPr>
        <p:blipFill rotWithShape="1">
          <a:blip r:embed="rId2">
            <a:extLst>
              <a:ext uri="{28A0092B-C50C-407E-A947-70E740481C1C}">
                <a14:useLocalDpi xmlns:a14="http://schemas.microsoft.com/office/drawing/2010/main" val="0"/>
              </a:ext>
            </a:extLst>
          </a:blip>
          <a:srcRect t="15000" b="15000"/>
          <a:stretch/>
        </p:blipFill>
        <p:spPr>
          <a:xfrm>
            <a:off x="1568624" y="3068960"/>
            <a:ext cx="6552728" cy="2580101"/>
          </a:xfrm>
          <a:prstGeom prst="rect">
            <a:avLst/>
          </a:prstGeom>
        </p:spPr>
      </p:pic>
    </p:spTree>
    <p:extLst>
      <p:ext uri="{BB962C8B-B14F-4D97-AF65-F5344CB8AC3E}">
        <p14:creationId xmlns:p14="http://schemas.microsoft.com/office/powerpoint/2010/main" val="10482992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568624" y="116632"/>
            <a:ext cx="7848872" cy="864096"/>
          </a:xfrm>
        </p:spPr>
        <p:txBody>
          <a:bodyPr>
            <a:noAutofit/>
          </a:bodyPr>
          <a:lstStyle/>
          <a:p>
            <a:r>
              <a:rPr lang="fi-FI" sz="3200" dirty="0"/>
              <a:t>Sääntö 93 – PELAAJIEN VAIHTAMINEN PITKÄN YHTEYDESSÄ </a:t>
            </a:r>
            <a:endParaRPr lang="fi-FI" sz="3200" u="sng" dirty="0"/>
          </a:p>
        </p:txBody>
      </p:sp>
      <p:sp>
        <p:nvSpPr>
          <p:cNvPr id="3" name="Sisällön paikkamerkki 2"/>
          <p:cNvSpPr>
            <a:spLocks noGrp="1"/>
          </p:cNvSpPr>
          <p:nvPr>
            <p:ph idx="1"/>
          </p:nvPr>
        </p:nvSpPr>
        <p:spPr>
          <a:xfrm>
            <a:off x="635926" y="1180070"/>
            <a:ext cx="8784976" cy="5256584"/>
          </a:xfrm>
        </p:spPr>
        <p:txBody>
          <a:bodyPr>
            <a:noAutofit/>
          </a:bodyPr>
          <a:lstStyle/>
          <a:p>
            <a:pPr marL="442913" indent="-442913">
              <a:buFont typeface="+mj-lt"/>
              <a:buAutoNum type="romanLcPeriod" startAt="4"/>
            </a:pPr>
            <a:r>
              <a:rPr lang="fi-FI" dirty="0"/>
              <a:t>Joukkueen sallitaan vaihtavan pelaajia:</a:t>
            </a:r>
          </a:p>
          <a:p>
            <a:pPr marL="715963" lvl="1"/>
            <a:r>
              <a:rPr lang="fi-FI" sz="2000" dirty="0"/>
              <a:t>vaihtaakseen ylimääräiseen kenttäpelaajaan vaihdettu </a:t>
            </a:r>
            <a:r>
              <a:rPr lang="fi-FI" sz="2000" u="sng" dirty="0"/>
              <a:t>maalivahti takaisin</a:t>
            </a:r>
            <a:r>
              <a:rPr lang="fi-FI" sz="2000" dirty="0"/>
              <a:t>; </a:t>
            </a:r>
          </a:p>
          <a:p>
            <a:pPr marL="715963" lvl="1"/>
            <a:r>
              <a:rPr lang="fi-FI" sz="2000" dirty="0"/>
              <a:t>vaihtaakseen </a:t>
            </a:r>
            <a:r>
              <a:rPr lang="fi-FI" sz="2000" u="sng" dirty="0"/>
              <a:t>loukkaantunut</a:t>
            </a:r>
            <a:r>
              <a:rPr lang="fi-FI" sz="2000" dirty="0"/>
              <a:t> kenttäpelaaja tai maalivahti;</a:t>
            </a:r>
          </a:p>
          <a:p>
            <a:pPr marL="715963" lvl="1"/>
            <a:r>
              <a:rPr lang="fi-FI" sz="2000" dirty="0"/>
              <a:t>jos joukkue aiheuttaa pitkän ja vastustajalle tuomitaan </a:t>
            </a:r>
            <a:r>
              <a:rPr lang="fi-FI" sz="2000" u="sng" dirty="0"/>
              <a:t>rangaistus, joka vaikuttaa jäällä olevien pelaajien lukumäärään</a:t>
            </a:r>
            <a:r>
              <a:rPr lang="fi-FI" sz="2000" dirty="0"/>
              <a:t>, molemmat joukkueet voivat vaihtaa pelaajia, mutta seuraava aloitus suoritetaan rangaistavan joukkueen puolustusalueelta.</a:t>
            </a:r>
          </a:p>
          <a:p>
            <a:pPr marL="442913" indent="-442913">
              <a:spcBef>
                <a:spcPts val="0"/>
              </a:spcBef>
              <a:spcAft>
                <a:spcPts val="600"/>
              </a:spcAft>
              <a:buFont typeface="+mj-lt"/>
              <a:buAutoNum type="romanLcPeriod" startAt="2"/>
            </a:pPr>
            <a:endParaRPr lang="fi-FI" dirty="0"/>
          </a:p>
          <a:p>
            <a:pPr marL="442913" indent="-442913">
              <a:spcBef>
                <a:spcPts val="0"/>
              </a:spcBef>
              <a:spcAft>
                <a:spcPts val="600"/>
              </a:spcAft>
              <a:buFont typeface="+mj-lt"/>
              <a:buAutoNum type="romanLcPeriod" startAt="5"/>
            </a:pPr>
            <a:r>
              <a:rPr lang="fi-FI" dirty="0"/>
              <a:t>Jos kenttäpelaajalta rikkoutuu maila pitkä yhteydessä, hänen sallitaan käydä pelaajapenkin luona noutamassa uusi maila.</a:t>
            </a:r>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35</a:t>
            </a:fld>
            <a:endParaRPr lang="fi-FI" dirty="0"/>
          </a:p>
        </p:txBody>
      </p:sp>
    </p:spTree>
    <p:extLst>
      <p:ext uri="{BB962C8B-B14F-4D97-AF65-F5344CB8AC3E}">
        <p14:creationId xmlns:p14="http://schemas.microsoft.com/office/powerpoint/2010/main" val="13434597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24608" y="116632"/>
            <a:ext cx="7992888" cy="792088"/>
          </a:xfrm>
        </p:spPr>
        <p:txBody>
          <a:bodyPr>
            <a:noAutofit/>
          </a:bodyPr>
          <a:lstStyle/>
          <a:p>
            <a:r>
              <a:rPr lang="fi-FI" sz="3200" dirty="0"/>
              <a:t>Sääntö 96 – MAALINTEKO LUISTIMELLA (1)</a:t>
            </a:r>
            <a:endParaRPr lang="fi-FI" sz="3200" u="sng" dirty="0"/>
          </a:p>
        </p:txBody>
      </p:sp>
      <p:sp>
        <p:nvSpPr>
          <p:cNvPr id="3" name="Sisällön paikkamerkki 2"/>
          <p:cNvSpPr>
            <a:spLocks noGrp="1"/>
          </p:cNvSpPr>
          <p:nvPr>
            <p:ph idx="1"/>
          </p:nvPr>
        </p:nvSpPr>
        <p:spPr>
          <a:xfrm>
            <a:off x="632520" y="1282044"/>
            <a:ext cx="8784976" cy="5027276"/>
          </a:xfrm>
        </p:spPr>
        <p:txBody>
          <a:bodyPr>
            <a:noAutofit/>
          </a:bodyPr>
          <a:lstStyle/>
          <a:p>
            <a:pPr marL="442913" indent="-442913">
              <a:spcBef>
                <a:spcPts val="0"/>
              </a:spcBef>
              <a:spcAft>
                <a:spcPts val="1200"/>
              </a:spcAft>
              <a:buFont typeface="+mj-lt"/>
              <a:buAutoNum type="romanLcPeriod"/>
            </a:pPr>
            <a:r>
              <a:rPr lang="fi-FI" dirty="0"/>
              <a:t>Maalia ei hyväksytä, jos kiekko menee maaliin hyökkäävän pelaajan toimesta </a:t>
            </a:r>
            <a:r>
              <a:rPr lang="fi-FI" b="1" u="sng" dirty="0"/>
              <a:t>havaittavissa olevalla potkuliikkeellä</a:t>
            </a:r>
            <a:r>
              <a:rPr lang="fi-FI" dirty="0"/>
              <a:t>.</a:t>
            </a:r>
          </a:p>
          <a:p>
            <a:pPr marL="442913" indent="-442913">
              <a:spcBef>
                <a:spcPts val="0"/>
              </a:spcBef>
              <a:spcAft>
                <a:spcPts val="1200"/>
              </a:spcAft>
              <a:buFont typeface="+mj-lt"/>
              <a:buAutoNum type="romanLcPeriod"/>
            </a:pPr>
            <a:r>
              <a:rPr lang="fi-FI" dirty="0"/>
              <a:t>Havaittavissa oleva potkuliike on toimintaa, jossa tavoitteena on saattaa kiekko maaliin joko liikuttamalla luistinta jäätä pitkin tai sisäänpäin suuntautuvalla heiluriliikkeellä.</a:t>
            </a:r>
          </a:p>
          <a:p>
            <a:pPr marL="442913" indent="-442913">
              <a:spcBef>
                <a:spcPts val="0"/>
              </a:spcBef>
              <a:spcAft>
                <a:spcPts val="1200"/>
              </a:spcAft>
              <a:buFont typeface="+mj-lt"/>
              <a:buAutoNum type="romanLcPeriod"/>
            </a:pPr>
            <a:r>
              <a:rPr lang="fi-FI" dirty="0"/>
              <a:t>Jos kenttäpelaaja potkaisee kiekkoa ja sen jälkeen maalivahdin ensin torjuttua kiekon tai kiekon ollessa vapaana jäällä, kenttäpelaaja laukaisee kiekon maaliin, maalia ei hyväksytä</a:t>
            </a:r>
            <a:br>
              <a:rPr lang="fi-FI" dirty="0"/>
            </a:br>
            <a:r>
              <a:rPr lang="fi-FI" dirty="0"/>
              <a:t>(= </a:t>
            </a:r>
            <a:r>
              <a:rPr lang="fi-FI" u="sng" dirty="0"/>
              <a:t>maalivahtia ei voi käyttää ”seinäsyöttönä” kohteena</a:t>
            </a:r>
            <a:r>
              <a:rPr lang="fi-FI" dirty="0"/>
              <a:t>).</a:t>
            </a:r>
          </a:p>
          <a:p>
            <a:pPr marL="514350" indent="-514350">
              <a:spcBef>
                <a:spcPts val="0"/>
              </a:spcBef>
              <a:spcAft>
                <a:spcPts val="1200"/>
              </a:spcAft>
              <a:buFont typeface="+mj-lt"/>
              <a:buAutoNum type="romanLcPeriod"/>
            </a:pPr>
            <a:endParaRPr lang="fi-FI" dirty="0"/>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36</a:t>
            </a:fld>
            <a:endParaRPr lang="fi-FI" dirty="0"/>
          </a:p>
        </p:txBody>
      </p:sp>
      <p:grpSp>
        <p:nvGrpSpPr>
          <p:cNvPr id="17" name="Ryhmä 16"/>
          <p:cNvGrpSpPr/>
          <p:nvPr/>
        </p:nvGrpSpPr>
        <p:grpSpPr>
          <a:xfrm>
            <a:off x="5643536" y="2532530"/>
            <a:ext cx="3816424" cy="3175903"/>
            <a:chOff x="5040052" y="3068960"/>
            <a:chExt cx="3816424" cy="3175903"/>
          </a:xfrm>
        </p:grpSpPr>
        <p:sp>
          <p:nvSpPr>
            <p:cNvPr id="8" name="Tekstiruutu 7"/>
            <p:cNvSpPr txBox="1"/>
            <p:nvPr/>
          </p:nvSpPr>
          <p:spPr>
            <a:xfrm>
              <a:off x="5040052" y="5229200"/>
              <a:ext cx="3816424" cy="1015663"/>
            </a:xfrm>
            <a:prstGeom prst="rect">
              <a:avLst/>
            </a:prstGeom>
            <a:noFill/>
            <a:ln w="38100">
              <a:solidFill>
                <a:schemeClr val="tx1"/>
              </a:solidFill>
            </a:ln>
          </p:spPr>
          <p:txBody>
            <a:bodyPr wrap="square" rtlCol="0">
              <a:spAutoFit/>
            </a:bodyPr>
            <a:lstStyle/>
            <a:p>
              <a:pPr algn="ctr"/>
              <a:r>
                <a:rPr lang="fi-FI" sz="2000" b="1" dirty="0"/>
                <a:t>Ohjausasemaan pääsemiseksi tehty kurotuskin voi olla potkuliike</a:t>
              </a:r>
            </a:p>
          </p:txBody>
        </p:sp>
        <p:cxnSp>
          <p:nvCxnSpPr>
            <p:cNvPr id="13" name="Suora nuoliyhdysviiva 12"/>
            <p:cNvCxnSpPr/>
            <p:nvPr/>
          </p:nvCxnSpPr>
          <p:spPr>
            <a:xfrm flipH="1" flipV="1">
              <a:off x="8532440" y="3068960"/>
              <a:ext cx="324036" cy="2160240"/>
            </a:xfrm>
            <a:prstGeom prst="straightConnector1">
              <a:avLst/>
            </a:prstGeom>
            <a:ln w="381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9854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352600" y="116632"/>
            <a:ext cx="7715200" cy="792088"/>
          </a:xfrm>
        </p:spPr>
        <p:txBody>
          <a:bodyPr>
            <a:noAutofit/>
          </a:bodyPr>
          <a:lstStyle/>
          <a:p>
            <a:r>
              <a:rPr lang="fi-FI" sz="2800" dirty="0"/>
              <a:t>Sääntö 98 – MAALIN HYLKÄÄMINEN / </a:t>
            </a:r>
            <a:br>
              <a:rPr lang="fi-FI" sz="2800" dirty="0"/>
            </a:br>
            <a:r>
              <a:rPr lang="fi-FI" sz="2800" dirty="0"/>
              <a:t>MAALI POIS PAIKALTAAN (1)</a:t>
            </a:r>
            <a:endParaRPr lang="fi-FI" sz="2800" u="sng" dirty="0"/>
          </a:p>
        </p:txBody>
      </p:sp>
      <p:sp>
        <p:nvSpPr>
          <p:cNvPr id="3" name="Sisällön paikkamerkki 2"/>
          <p:cNvSpPr>
            <a:spLocks noGrp="1"/>
          </p:cNvSpPr>
          <p:nvPr>
            <p:ph idx="1"/>
          </p:nvPr>
        </p:nvSpPr>
        <p:spPr>
          <a:xfrm>
            <a:off x="632520" y="1700808"/>
            <a:ext cx="8784976" cy="4797634"/>
          </a:xfrm>
        </p:spPr>
        <p:txBody>
          <a:bodyPr>
            <a:noAutofit/>
          </a:bodyPr>
          <a:lstStyle/>
          <a:p>
            <a:pPr marL="447675" indent="-447675">
              <a:spcBef>
                <a:spcPts val="0"/>
              </a:spcBef>
              <a:buFont typeface="+mj-lt"/>
              <a:buAutoNum type="romanLcPeriod"/>
            </a:pPr>
            <a:r>
              <a:rPr lang="fi-FI" sz="2400" dirty="0"/>
              <a:t>Jos </a:t>
            </a:r>
            <a:r>
              <a:rPr lang="fi-FI" sz="2400" u="sng" dirty="0"/>
              <a:t>puolustavan joukkueen pelaaja siirtää </a:t>
            </a:r>
            <a:r>
              <a:rPr lang="fi-FI" sz="2400" dirty="0"/>
              <a:t>oman maalinsa pois paikaltaan, </a:t>
            </a:r>
            <a:r>
              <a:rPr lang="fi-FI" sz="2400" u="sng" dirty="0"/>
              <a:t>maali hyväksytään edellyttäen</a:t>
            </a:r>
            <a:r>
              <a:rPr lang="fi-FI" sz="2400" dirty="0"/>
              <a:t>, että:</a:t>
            </a:r>
          </a:p>
          <a:p>
            <a:pPr marL="790575" lvl="1" indent="-342900">
              <a:spcBef>
                <a:spcPts val="0"/>
              </a:spcBef>
              <a:buFont typeface="Calibri" panose="020F0502020204030204" pitchFamily="34" charset="0"/>
              <a:buChar char="‒"/>
            </a:pPr>
            <a:r>
              <a:rPr lang="fi-FI" sz="2400" b="1" dirty="0"/>
              <a:t>vastustaja oli laukaisemassa kiekon ennen kuin maalia siirretään</a:t>
            </a:r>
            <a:r>
              <a:rPr lang="fi-FI" sz="2400" dirty="0"/>
              <a:t>;</a:t>
            </a:r>
          </a:p>
          <a:p>
            <a:pPr marL="790575" lvl="1" indent="-342900">
              <a:spcBef>
                <a:spcPts val="0"/>
              </a:spcBef>
              <a:spcAft>
                <a:spcPts val="1200"/>
              </a:spcAft>
              <a:buFont typeface="Calibri" panose="020F0502020204030204" pitchFamily="34" charset="0"/>
              <a:buChar char="‒"/>
            </a:pPr>
            <a:r>
              <a:rPr lang="fi-FI" sz="2400" b="1" dirty="0"/>
              <a:t>päätuomarin mielestä kiekko olisi mennyt maaliin, jos maali olisi ollut normaalissa paikassaan</a:t>
            </a:r>
            <a:r>
              <a:rPr lang="fi-FI" sz="2400" dirty="0"/>
              <a:t>.</a:t>
            </a:r>
          </a:p>
          <a:p>
            <a:pPr marL="514350" indent="-514350">
              <a:spcBef>
                <a:spcPts val="0"/>
              </a:spcBef>
              <a:buFont typeface="+mj-lt"/>
              <a:buAutoNum type="romanLcPeriod"/>
            </a:pPr>
            <a:r>
              <a:rPr lang="fi-FI" sz="2400" dirty="0"/>
              <a:t>Jos puolustavan joukkueen pelaaja siirtää </a:t>
            </a:r>
            <a:r>
              <a:rPr lang="fi-FI" sz="2400" u="sng" dirty="0"/>
              <a:t>tahallisesti</a:t>
            </a:r>
            <a:r>
              <a:rPr lang="fi-FI" sz="2400" dirty="0"/>
              <a:t> oman maalinsa pois paikaltaan, kun joukkue on </a:t>
            </a:r>
            <a:r>
              <a:rPr lang="fi-FI" sz="2400" u="sng" dirty="0"/>
              <a:t>vaihtanut maalivahtinsa ylimääräiseen kenttäpelaajaan</a:t>
            </a:r>
            <a:r>
              <a:rPr lang="fi-FI" sz="2400" dirty="0"/>
              <a:t>, päätuomari tuomitsee maalin vastajoukkueen hyväksi.</a:t>
            </a:r>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37</a:t>
            </a:fld>
            <a:endParaRPr lang="fi-FI" dirty="0"/>
          </a:p>
        </p:txBody>
      </p:sp>
    </p:spTree>
    <p:extLst>
      <p:ext uri="{BB962C8B-B14F-4D97-AF65-F5344CB8AC3E}">
        <p14:creationId xmlns:p14="http://schemas.microsoft.com/office/powerpoint/2010/main" val="94343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352600" y="116632"/>
            <a:ext cx="7715200" cy="792088"/>
          </a:xfrm>
        </p:spPr>
        <p:txBody>
          <a:bodyPr>
            <a:noAutofit/>
          </a:bodyPr>
          <a:lstStyle/>
          <a:p>
            <a:r>
              <a:rPr lang="fi-FI" sz="2800" dirty="0"/>
              <a:t>Sääntö 98 – MAALIN HYLKÄÄMINEN / </a:t>
            </a:r>
            <a:br>
              <a:rPr lang="fi-FI" sz="2800" dirty="0"/>
            </a:br>
            <a:r>
              <a:rPr lang="fi-FI" sz="2800" dirty="0"/>
              <a:t>MAALI POIS PAIKALTAAN (2)</a:t>
            </a:r>
            <a:endParaRPr lang="fi-FI" sz="2800" u="sng" dirty="0"/>
          </a:p>
        </p:txBody>
      </p:sp>
      <p:sp>
        <p:nvSpPr>
          <p:cNvPr id="3" name="Sisällön paikkamerkki 2"/>
          <p:cNvSpPr>
            <a:spLocks noGrp="1"/>
          </p:cNvSpPr>
          <p:nvPr>
            <p:ph idx="1"/>
          </p:nvPr>
        </p:nvSpPr>
        <p:spPr>
          <a:xfrm>
            <a:off x="632520" y="1556792"/>
            <a:ext cx="8784976" cy="4185566"/>
          </a:xfrm>
        </p:spPr>
        <p:txBody>
          <a:bodyPr>
            <a:noAutofit/>
          </a:bodyPr>
          <a:lstStyle/>
          <a:p>
            <a:pPr marL="514350" indent="-514350">
              <a:spcBef>
                <a:spcPts val="0"/>
              </a:spcBef>
              <a:buFont typeface="+mj-lt"/>
              <a:buAutoNum type="romanLcPeriod" startAt="3"/>
            </a:pPr>
            <a:r>
              <a:rPr lang="fi-FI" dirty="0"/>
              <a:t>Maali katsotaan olevan </a:t>
            </a:r>
            <a:r>
              <a:rPr lang="fi-FI" u="sng" dirty="0"/>
              <a:t>poissa paikaltaan</a:t>
            </a:r>
            <a:r>
              <a:rPr lang="fi-FI" dirty="0"/>
              <a:t>, jos:</a:t>
            </a:r>
          </a:p>
          <a:p>
            <a:pPr marL="790575" lvl="1" indent="-342900">
              <a:spcBef>
                <a:spcPts val="0"/>
              </a:spcBef>
              <a:buFont typeface="Calibri" panose="020F0502020204030204" pitchFamily="34" charset="0"/>
              <a:buChar char="‒"/>
            </a:pPr>
            <a:r>
              <a:rPr lang="fi-FI" sz="2000" dirty="0"/>
              <a:t>jompikumpi maalin joustopiikki ei ole omassa kolossaan;</a:t>
            </a:r>
          </a:p>
          <a:p>
            <a:pPr marL="790575" lvl="1" indent="-342900">
              <a:spcBef>
                <a:spcPts val="0"/>
              </a:spcBef>
              <a:buFont typeface="Calibri" panose="020F0502020204030204" pitchFamily="34" charset="0"/>
              <a:buChar char="‒"/>
            </a:pPr>
            <a:r>
              <a:rPr lang="fi-FI" sz="2000" dirty="0"/>
              <a:t>maali on irronnut toisesta tai molemmista joustopiikeistä;</a:t>
            </a:r>
          </a:p>
          <a:p>
            <a:pPr marL="790575" lvl="1" indent="-342900">
              <a:spcBef>
                <a:spcPts val="0"/>
              </a:spcBef>
              <a:spcAft>
                <a:spcPts val="1200"/>
              </a:spcAft>
              <a:buFont typeface="Calibri" panose="020F0502020204030204" pitchFamily="34" charset="0"/>
              <a:buChar char="‒"/>
            </a:pPr>
            <a:r>
              <a:rPr lang="fi-FI" sz="2000" dirty="0"/>
              <a:t>toinen tai molemmat maalitolpat eivät ole tasaisesti kiinni jäässä.</a:t>
            </a:r>
          </a:p>
          <a:p>
            <a:pPr marL="514350" indent="-514350">
              <a:spcBef>
                <a:spcPts val="0"/>
              </a:spcBef>
              <a:spcAft>
                <a:spcPts val="1200"/>
              </a:spcAft>
              <a:buFont typeface="+mj-lt"/>
              <a:buAutoNum type="romanLcPeriod" startAt="3"/>
            </a:pPr>
            <a:r>
              <a:rPr lang="fi-FI" dirty="0"/>
              <a:t>Kaikilla sellaisilla maalikehikoilla, joissa </a:t>
            </a:r>
            <a:r>
              <a:rPr lang="fi-FI" u="sng" dirty="0"/>
              <a:t>ei ole joustopiikkejä</a:t>
            </a:r>
            <a:r>
              <a:rPr lang="fi-FI" dirty="0"/>
              <a:t>, maalitolppien täytyy olla tasaisesti kiinni jäässä ja maaliviivalla silloin, kun kiekko menee maaliin, jotta maali voidaan hyväksyä.</a:t>
            </a:r>
          </a:p>
          <a:p>
            <a:pPr marL="514350" indent="-514350">
              <a:spcBef>
                <a:spcPts val="0"/>
              </a:spcBef>
              <a:buFont typeface="+mj-lt"/>
              <a:buAutoNum type="romanLcPeriod" startAt="3"/>
            </a:pPr>
            <a:r>
              <a:rPr lang="fi-FI" dirty="0"/>
              <a:t>Jos maali siirtyy paikaltaan pelitilanteen aikana, peli katkaistaan, ellei maali palaa normaaliin asemaansa. Jos maali palautuu takaisin normaaliin asemaansa, pelitilanteen annetaan jatkua.</a:t>
            </a:r>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38</a:t>
            </a:fld>
            <a:endParaRPr lang="fi-FI" dirty="0"/>
          </a:p>
        </p:txBody>
      </p:sp>
    </p:spTree>
    <p:extLst>
      <p:ext uri="{BB962C8B-B14F-4D97-AF65-F5344CB8AC3E}">
        <p14:creationId xmlns:p14="http://schemas.microsoft.com/office/powerpoint/2010/main" val="360333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0432" y="116632"/>
            <a:ext cx="8447064" cy="864096"/>
          </a:xfrm>
        </p:spPr>
        <p:txBody>
          <a:bodyPr>
            <a:noAutofit/>
          </a:bodyPr>
          <a:lstStyle/>
          <a:p>
            <a:r>
              <a:rPr lang="fi-FI" sz="2800" dirty="0"/>
              <a:t>Sääntö 72 – </a:t>
            </a:r>
            <a:br>
              <a:rPr lang="fi-FI" sz="2800" dirty="0"/>
            </a:br>
            <a:r>
              <a:rPr lang="fi-FI" sz="2800" dirty="0"/>
              <a:t>KIEKKO ULOS MAALIN/-VERKON KAUTTA</a:t>
            </a:r>
            <a:endParaRPr lang="fi-FI" sz="2800" u="sng" dirty="0"/>
          </a:p>
        </p:txBody>
      </p:sp>
      <p:sp>
        <p:nvSpPr>
          <p:cNvPr id="3" name="Sisällön paikkamerkki 2"/>
          <p:cNvSpPr>
            <a:spLocks noGrp="1"/>
          </p:cNvSpPr>
          <p:nvPr>
            <p:ph idx="1"/>
          </p:nvPr>
        </p:nvSpPr>
        <p:spPr>
          <a:xfrm>
            <a:off x="632520" y="1352824"/>
            <a:ext cx="8784976" cy="4956496"/>
          </a:xfrm>
        </p:spPr>
        <p:txBody>
          <a:bodyPr>
            <a:noAutofit/>
          </a:bodyPr>
          <a:lstStyle/>
          <a:p>
            <a:pPr marL="0" indent="0">
              <a:buNone/>
            </a:pPr>
            <a:endParaRPr lang="fi-FI" sz="2400" dirty="0"/>
          </a:p>
          <a:p>
            <a:pPr marL="442913" indent="-442913">
              <a:spcBef>
                <a:spcPts val="0"/>
              </a:spcBef>
              <a:buFont typeface="+mj-lt"/>
              <a:buAutoNum type="romanLcPeriod"/>
            </a:pPr>
            <a:r>
              <a:rPr lang="fi-FI" sz="2400" dirty="0"/>
              <a:t>Jos hyökkäävän kenttäpelaajan laukaisema kiekko osuu jotenkin maalikehikkoon tai maaliverkkoon ja menee pelialueelta ulos koskematta vastustajaan, </a:t>
            </a:r>
            <a:r>
              <a:rPr lang="fi-FI" sz="2400" b="1" u="sng" dirty="0"/>
              <a:t>seuraava aloitus suoritetaan hyökkäysalueelta</a:t>
            </a:r>
            <a:r>
              <a:rPr lang="fi-FI" sz="2400" dirty="0"/>
              <a:t>. Jos kiekko kimpoaa puolustavan joukkueen pelaajasta ennen osumistaan maalikehikkoon tai maaliverkkoon tai sen jälkeen, seuraava aloitus suoritetaan laukaisupaikkaa lähinnä olevasta päätyalueen aloituspisteestä.</a:t>
            </a:r>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39</a:t>
            </a:fld>
            <a:endParaRPr lang="fi-FI" dirty="0"/>
          </a:p>
        </p:txBody>
      </p:sp>
    </p:spTree>
    <p:extLst>
      <p:ext uri="{BB962C8B-B14F-4D97-AF65-F5344CB8AC3E}">
        <p14:creationId xmlns:p14="http://schemas.microsoft.com/office/powerpoint/2010/main" val="80150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352600" y="116632"/>
            <a:ext cx="8172400" cy="792088"/>
          </a:xfrm>
        </p:spPr>
        <p:txBody>
          <a:bodyPr>
            <a:noAutofit/>
          </a:bodyPr>
          <a:lstStyle/>
          <a:p>
            <a:r>
              <a:rPr lang="fi-FI" sz="2800" dirty="0"/>
              <a:t>Sääntö 116 – SOPIMATON KÄYTÖS </a:t>
            </a:r>
            <a:br>
              <a:rPr lang="fi-FI" sz="2800" dirty="0"/>
            </a:br>
            <a:r>
              <a:rPr lang="fi-FI" sz="2800" dirty="0"/>
              <a:t>TUOMARISTOA KOHTAAN </a:t>
            </a:r>
            <a:endParaRPr lang="fi-FI" sz="2800" u="sng" dirty="0"/>
          </a:p>
        </p:txBody>
      </p:sp>
      <p:sp>
        <p:nvSpPr>
          <p:cNvPr id="3" name="Sisällön paikkamerkki 2"/>
          <p:cNvSpPr>
            <a:spLocks noGrp="1"/>
          </p:cNvSpPr>
          <p:nvPr>
            <p:ph idx="1"/>
          </p:nvPr>
        </p:nvSpPr>
        <p:spPr>
          <a:xfrm>
            <a:off x="560512" y="1484784"/>
            <a:ext cx="8784976" cy="5008090"/>
          </a:xfrm>
        </p:spPr>
        <p:txBody>
          <a:bodyPr>
            <a:noAutofit/>
          </a:bodyPr>
          <a:lstStyle/>
          <a:p>
            <a:pPr marL="446088" indent="-446088">
              <a:spcBef>
                <a:spcPts val="0"/>
              </a:spcBef>
              <a:buFont typeface="+mj-lt"/>
              <a:buAutoNum type="romanLcPeriod" startAt="4"/>
            </a:pPr>
            <a:r>
              <a:rPr lang="fi-FI" sz="1800" b="1" dirty="0"/>
              <a:t>Pelirangaistus</a:t>
            </a:r>
            <a:r>
              <a:rPr lang="fi-FI" sz="1800" dirty="0"/>
              <a:t>:</a:t>
            </a:r>
          </a:p>
          <a:p>
            <a:pPr lvl="1"/>
            <a:r>
              <a:rPr lang="fi-FI" dirty="0"/>
              <a:t>pelaaja tai joukkueen toimihenkilö, joka jatkaa sellaista käytöstä, josta hänelle aikaisemmin </a:t>
            </a:r>
            <a:r>
              <a:rPr lang="fi-FI" b="1" u="sng" dirty="0"/>
              <a:t>on tuomittu pieni rangaistus</a:t>
            </a:r>
            <a:r>
              <a:rPr lang="fi-FI" dirty="0"/>
              <a:t>, joukkuerangaistus tai käytösrangaistus;</a:t>
            </a:r>
          </a:p>
          <a:p>
            <a:pPr lvl="1"/>
            <a:r>
              <a:rPr lang="fi-FI" dirty="0"/>
              <a:t>pelaaja tai joukkueen toimihenkilö, joka käyttää millaista tahansa rasistista tai etnistä ilmausta tai elettä tuomaria kohtaan;</a:t>
            </a:r>
          </a:p>
          <a:p>
            <a:pPr lvl="1"/>
            <a:r>
              <a:rPr lang="fi-FI" dirty="0"/>
              <a:t>pelaaja, joka käyttää säädytöntä, rienaavaa tai herjaavaa kieltä ketä tahansa henkilöä kohtaan ottelun jälkeen jäällä tai missä tahansa kentällä.</a:t>
            </a:r>
          </a:p>
          <a:p>
            <a:pPr marL="446088" indent="-446088">
              <a:buFont typeface="+mj-lt"/>
              <a:buAutoNum type="romanLcPeriod" startAt="5"/>
            </a:pPr>
            <a:r>
              <a:rPr lang="fi-FI" sz="1800" b="1" dirty="0"/>
              <a:t>Pieni rangaistus / joukkuerangaistus ja pelirangaistus </a:t>
            </a:r>
            <a:r>
              <a:rPr lang="fi-FI" dirty="0" smtClean="0"/>
              <a:t>tunnistettava</a:t>
            </a:r>
            <a:r>
              <a:rPr lang="fi-FI" dirty="0"/>
              <a:t>, jäältä poissa oleva pelaaja tai joukkueen toimihenkilö heittää mailan tai minkä tahansa muun esineen pelialueelle</a:t>
            </a:r>
          </a:p>
          <a:p>
            <a:pPr marL="514350" indent="-514350">
              <a:buFont typeface="+mj-lt"/>
              <a:buAutoNum type="romanLcPeriod" startAt="5"/>
            </a:pPr>
            <a:endParaRPr lang="fi-FI" dirty="0"/>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4</a:t>
            </a:fld>
            <a:endParaRPr lang="fi-FI" dirty="0"/>
          </a:p>
        </p:txBody>
      </p:sp>
    </p:spTree>
    <p:extLst>
      <p:ext uri="{BB962C8B-B14F-4D97-AF65-F5344CB8AC3E}">
        <p14:creationId xmlns:p14="http://schemas.microsoft.com/office/powerpoint/2010/main" val="33062918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Sääntö 53 – ALOITUSPAIKAN MÄÄRITTÄMINEN / RANGAISTUKSIA TUOMITTU</a:t>
            </a:r>
          </a:p>
        </p:txBody>
      </p:sp>
      <p:sp>
        <p:nvSpPr>
          <p:cNvPr id="3" name="Sisällön paikkamerkki 2"/>
          <p:cNvSpPr>
            <a:spLocks noGrp="1"/>
          </p:cNvSpPr>
          <p:nvPr>
            <p:ph idx="1"/>
          </p:nvPr>
        </p:nvSpPr>
        <p:spPr/>
        <p:txBody>
          <a:bodyPr/>
          <a:lstStyle/>
          <a:p>
            <a:pPr marL="0" indent="0">
              <a:buNone/>
            </a:pPr>
            <a:r>
              <a:rPr lang="fi-FI" sz="2400" dirty="0"/>
              <a:t>vi. </a:t>
            </a:r>
            <a:endParaRPr lang="fi-FI" sz="2400" dirty="0" smtClean="0"/>
          </a:p>
          <a:p>
            <a:pPr marL="0" indent="0">
              <a:buNone/>
            </a:pPr>
            <a:r>
              <a:rPr lang="fi-FI" sz="2400" dirty="0" smtClean="0"/>
              <a:t>Jos </a:t>
            </a:r>
            <a:r>
              <a:rPr lang="fi-FI" sz="2400" dirty="0"/>
              <a:t>hyökkäävän joukkueen pelaajalle tuomitaan käytös- tai </a:t>
            </a:r>
            <a:r>
              <a:rPr lang="fi-FI" sz="2400" dirty="0" smtClean="0"/>
              <a:t>pelirangaistus hyökkäysalueellaan</a:t>
            </a:r>
            <a:r>
              <a:rPr lang="fi-FI" sz="2400" dirty="0"/>
              <a:t>, </a:t>
            </a:r>
            <a:r>
              <a:rPr lang="fi-FI" sz="2400" dirty="0" smtClean="0"/>
              <a:t>suoritetaan </a:t>
            </a:r>
            <a:r>
              <a:rPr lang="fi-FI" sz="2400" b="1" u="sng" dirty="0"/>
              <a:t>seuraava aloitus </a:t>
            </a:r>
            <a:r>
              <a:rPr lang="fi-FI" sz="2400" b="1" u="sng" dirty="0" smtClean="0"/>
              <a:t>lähimmästä sen alueen aloituspisteestä, jossa peli katkaistiin.</a:t>
            </a:r>
            <a:endParaRPr lang="fi-FI" sz="2400" b="1" u="sng" dirty="0"/>
          </a:p>
        </p:txBody>
      </p:sp>
      <p:sp>
        <p:nvSpPr>
          <p:cNvPr id="4" name="Päivämäärän paikkamerkki 3"/>
          <p:cNvSpPr>
            <a:spLocks noGrp="1"/>
          </p:cNvSpPr>
          <p:nvPr>
            <p:ph type="dt" sz="half" idx="10"/>
          </p:nvPr>
        </p:nvSpPr>
        <p:spPr/>
        <p:txBody>
          <a:bodyPr/>
          <a:lstStyle/>
          <a:p>
            <a:fld id="{3CBC737D-0BC3-4DAE-954D-B1A0696D8E6C}" type="datetime1">
              <a:rPr lang="fi-FI" smtClean="0"/>
              <a:t>18.8.2014</a:t>
            </a:fld>
            <a:endParaRPr lang="fi-FI"/>
          </a:p>
        </p:txBody>
      </p:sp>
      <p:sp>
        <p:nvSpPr>
          <p:cNvPr id="5" name="Alatunnisteen paikkamerkki 4"/>
          <p:cNvSpPr>
            <a:spLocks noGrp="1"/>
          </p:cNvSpPr>
          <p:nvPr>
            <p:ph type="ftr" sz="quarter" idx="11"/>
          </p:nvPr>
        </p:nvSpPr>
        <p:spPr/>
        <p:txBody>
          <a:bodyPr/>
          <a:lstStyle/>
          <a:p>
            <a:r>
              <a:rPr lang="fi-FI" smtClean="0"/>
              <a:t>31.7.2014 / Varala / JIn</a:t>
            </a:r>
            <a:endParaRPr lang="fi-FI"/>
          </a:p>
        </p:txBody>
      </p:sp>
      <p:sp>
        <p:nvSpPr>
          <p:cNvPr id="6" name="Dian numeron paikkamerkki 5"/>
          <p:cNvSpPr>
            <a:spLocks noGrp="1"/>
          </p:cNvSpPr>
          <p:nvPr>
            <p:ph type="sldNum" sz="quarter" idx="12"/>
          </p:nvPr>
        </p:nvSpPr>
        <p:spPr/>
        <p:txBody>
          <a:bodyPr/>
          <a:lstStyle/>
          <a:p>
            <a:fld id="{6DC01E81-98A7-4518-8600-440CC6812714}" type="slidenum">
              <a:rPr lang="fi-FI" smtClean="0"/>
              <a:pPr/>
              <a:t>40</a:t>
            </a:fld>
            <a:endParaRPr lang="fi-FI"/>
          </a:p>
        </p:txBody>
      </p:sp>
    </p:spTree>
    <p:extLst>
      <p:ext uri="{BB962C8B-B14F-4D97-AF65-F5344CB8AC3E}">
        <p14:creationId xmlns:p14="http://schemas.microsoft.com/office/powerpoint/2010/main" val="13403888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352601" y="144923"/>
            <a:ext cx="7582967" cy="722909"/>
          </a:xfrm>
        </p:spPr>
        <p:txBody>
          <a:bodyPr>
            <a:noAutofit/>
          </a:bodyPr>
          <a:lstStyle/>
          <a:p>
            <a:r>
              <a:rPr lang="fi-FI" sz="3200" dirty="0"/>
              <a:t>Sääntö 58 – ALOITUKSEN SUORITUSTAPA</a:t>
            </a:r>
            <a:endParaRPr lang="fi-FI" sz="3200" u="sng" dirty="0"/>
          </a:p>
        </p:txBody>
      </p:sp>
      <p:sp>
        <p:nvSpPr>
          <p:cNvPr id="3" name="Sisällön paikkamerkki 2"/>
          <p:cNvSpPr>
            <a:spLocks noGrp="1"/>
          </p:cNvSpPr>
          <p:nvPr>
            <p:ph idx="1"/>
          </p:nvPr>
        </p:nvSpPr>
        <p:spPr>
          <a:xfrm>
            <a:off x="632520" y="938121"/>
            <a:ext cx="8784976" cy="3138953"/>
          </a:xfrm>
        </p:spPr>
        <p:txBody>
          <a:bodyPr>
            <a:noAutofit/>
          </a:bodyPr>
          <a:lstStyle/>
          <a:p>
            <a:pPr marL="0" indent="0">
              <a:spcBef>
                <a:spcPts val="0"/>
              </a:spcBef>
              <a:buNone/>
            </a:pPr>
            <a:r>
              <a:rPr lang="fi-FI" sz="2400" dirty="0"/>
              <a:t>…</a:t>
            </a:r>
          </a:p>
          <a:p>
            <a:pPr marL="358775" indent="-358775">
              <a:spcBef>
                <a:spcPts val="0"/>
              </a:spcBef>
              <a:buAutoNum type="romanLcPeriod" startAt="5"/>
            </a:pPr>
            <a:r>
              <a:rPr lang="fi-FI" sz="2400" dirty="0"/>
              <a:t>Kun aloitus tapahtuu joukkueen omalla kenttäpuoliskolla, niin </a:t>
            </a:r>
            <a:r>
              <a:rPr lang="fi-FI" sz="2400" b="1" u="sng" dirty="0"/>
              <a:t>puolustavan joukkueen kenttäpelaajan täytyy asettaa mailansa jäähän ensimmäisenä</a:t>
            </a:r>
            <a:r>
              <a:rPr lang="fi-FI" sz="2400" dirty="0"/>
              <a:t>.</a:t>
            </a:r>
          </a:p>
          <a:p>
            <a:pPr marL="571500" indent="-571500">
              <a:spcBef>
                <a:spcPts val="0"/>
              </a:spcBef>
              <a:buAutoNum type="romanLcPeriod" startAt="5"/>
            </a:pPr>
            <a:endParaRPr lang="fi-FI" sz="800" dirty="0"/>
          </a:p>
          <a:p>
            <a:pPr marL="358775" indent="-358775">
              <a:spcBef>
                <a:spcPts val="0"/>
              </a:spcBef>
              <a:buNone/>
            </a:pPr>
            <a:r>
              <a:rPr lang="fi-FI" sz="2400" dirty="0"/>
              <a:t>vi.	Kun aloitus tapahtuu </a:t>
            </a:r>
            <a:r>
              <a:rPr lang="fi-FI" sz="2400" b="1" u="sng" dirty="0"/>
              <a:t>kentän keskipisteessä, </a:t>
            </a:r>
            <a:br>
              <a:rPr lang="fi-FI" sz="2400" b="1" u="sng" dirty="0"/>
            </a:br>
            <a:r>
              <a:rPr lang="fi-FI" sz="2400" b="1" u="sng" dirty="0"/>
              <a:t>vierasjoukkueen pelaajan </a:t>
            </a:r>
            <a:r>
              <a:rPr lang="fi-FI" sz="2400" dirty="0"/>
              <a:t>tulee asettaa mailansa </a:t>
            </a:r>
            <a:br>
              <a:rPr lang="fi-FI" sz="2400" dirty="0"/>
            </a:br>
            <a:r>
              <a:rPr lang="fi-FI" sz="2400" dirty="0"/>
              <a:t>jäähän ensimmäisenä.</a:t>
            </a:r>
          </a:p>
          <a:p>
            <a:pPr marL="0" indent="0">
              <a:spcBef>
                <a:spcPts val="0"/>
              </a:spcBef>
              <a:buNone/>
            </a:pPr>
            <a:r>
              <a:rPr lang="fi-FI" sz="2400" dirty="0"/>
              <a:t>…</a:t>
            </a:r>
          </a:p>
          <a:p>
            <a:pPr>
              <a:spcBef>
                <a:spcPts val="0"/>
              </a:spcBef>
            </a:pPr>
            <a:endParaRPr lang="fi-FI" sz="2400" dirty="0"/>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41</a:t>
            </a:fld>
            <a:endParaRPr lang="fi-FI" dirty="0"/>
          </a:p>
        </p:txBody>
      </p:sp>
      <p:pic>
        <p:nvPicPr>
          <p:cNvPr id="8"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488" y="3813432"/>
            <a:ext cx="2944688" cy="1912084"/>
          </a:xfrm>
          <a:prstGeom prst="rect">
            <a:avLst/>
          </a:prstGeom>
        </p:spPr>
      </p:pic>
      <p:sp>
        <p:nvSpPr>
          <p:cNvPr id="7" name="Tekstiruutu 6"/>
          <p:cNvSpPr txBox="1"/>
          <p:nvPr/>
        </p:nvSpPr>
        <p:spPr>
          <a:xfrm>
            <a:off x="4668478" y="3645941"/>
            <a:ext cx="4176464" cy="2062103"/>
          </a:xfrm>
          <a:prstGeom prst="rect">
            <a:avLst/>
          </a:prstGeom>
          <a:noFill/>
          <a:ln w="38100" cmpd="sng">
            <a:solidFill>
              <a:schemeClr val="tx1"/>
            </a:solidFill>
          </a:ln>
        </p:spPr>
        <p:txBody>
          <a:bodyPr wrap="square" rtlCol="0">
            <a:spAutoFit/>
          </a:bodyPr>
          <a:lstStyle/>
          <a:p>
            <a:pPr algn="ctr"/>
            <a:r>
              <a:rPr lang="fi-FI" sz="3200" b="1" dirty="0"/>
              <a:t>Puolustava joukkue asemoi ensin kaarelle ei-aloittavat </a:t>
            </a:r>
            <a:r>
              <a:rPr lang="fi-FI" sz="3200" b="1" dirty="0" smtClean="0"/>
              <a:t>pelaajansa!</a:t>
            </a:r>
            <a:endParaRPr lang="fi-FI" sz="3200" b="1" dirty="0"/>
          </a:p>
        </p:txBody>
      </p:sp>
    </p:spTree>
    <p:extLst>
      <p:ext uri="{BB962C8B-B14F-4D97-AF65-F5344CB8AC3E}">
        <p14:creationId xmlns:p14="http://schemas.microsoft.com/office/powerpoint/2010/main" val="125887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0432" y="116632"/>
            <a:ext cx="8447064" cy="864096"/>
          </a:xfrm>
        </p:spPr>
        <p:txBody>
          <a:bodyPr>
            <a:noAutofit/>
          </a:bodyPr>
          <a:lstStyle/>
          <a:p>
            <a:r>
              <a:rPr lang="fi-FI" sz="2800" dirty="0"/>
              <a:t>Sääntö 171 – RANGAISTUSLAUKAUKSEN TUOMITSEMINEN / LÄPIAJO</a:t>
            </a:r>
            <a:endParaRPr lang="fi-FI" sz="2800" u="sng" dirty="0"/>
          </a:p>
        </p:txBody>
      </p:sp>
      <p:sp>
        <p:nvSpPr>
          <p:cNvPr id="3" name="Sisällön paikkamerkki 2"/>
          <p:cNvSpPr>
            <a:spLocks noGrp="1"/>
          </p:cNvSpPr>
          <p:nvPr>
            <p:ph idx="1"/>
          </p:nvPr>
        </p:nvSpPr>
        <p:spPr>
          <a:xfrm>
            <a:off x="560512" y="1124744"/>
            <a:ext cx="8856984" cy="5184576"/>
          </a:xfrm>
        </p:spPr>
        <p:txBody>
          <a:bodyPr>
            <a:noAutofit/>
          </a:bodyPr>
          <a:lstStyle/>
          <a:p>
            <a:pPr marL="0" lvl="1" indent="0">
              <a:spcBef>
                <a:spcPts val="0"/>
              </a:spcBef>
              <a:spcAft>
                <a:spcPts val="600"/>
              </a:spcAft>
              <a:buNone/>
            </a:pPr>
            <a:r>
              <a:rPr lang="fi-FI" sz="2400" dirty="0"/>
              <a:t>Rangaistuslaukauksen tuomitsemisen edellytyksenä tässä tilanteessa on </a:t>
            </a:r>
            <a:r>
              <a:rPr lang="fi-FI" sz="2400" b="1" u="sng" dirty="0"/>
              <a:t>viisi ehtoa</a:t>
            </a:r>
            <a:r>
              <a:rPr lang="fi-FI" sz="2400" dirty="0"/>
              <a:t>:</a:t>
            </a:r>
          </a:p>
          <a:p>
            <a:pPr marL="0" lvl="1" indent="0">
              <a:spcBef>
                <a:spcPts val="0"/>
              </a:spcBef>
              <a:spcAft>
                <a:spcPts val="600"/>
              </a:spcAft>
              <a:buNone/>
            </a:pPr>
            <a:endParaRPr lang="fi-FI" sz="800" dirty="0"/>
          </a:p>
          <a:p>
            <a:pPr marL="708025" lvl="1" indent="-457200">
              <a:spcBef>
                <a:spcPts val="0"/>
              </a:spcBef>
              <a:spcAft>
                <a:spcPts val="600"/>
              </a:spcAft>
              <a:buFont typeface="+mj-lt"/>
              <a:buAutoNum type="arabicPeriod"/>
            </a:pPr>
            <a:r>
              <a:rPr lang="fi-FI" dirty="0"/>
              <a:t>Rikkeen tapahtuessa hyökkäävän kenttäpelaajan täytyy olla </a:t>
            </a:r>
            <a:r>
              <a:rPr lang="fi-FI" u="sng" dirty="0"/>
              <a:t>kaikkien puolustavien kenttäpelaajien edellä</a:t>
            </a:r>
            <a:r>
              <a:rPr lang="fi-FI" dirty="0"/>
              <a:t> (paitsi maalivahdin);</a:t>
            </a:r>
          </a:p>
          <a:p>
            <a:pPr marL="708025" lvl="1" indent="-457200">
              <a:spcBef>
                <a:spcPts val="0"/>
              </a:spcBef>
              <a:spcAft>
                <a:spcPts val="600"/>
              </a:spcAft>
              <a:buFont typeface="+mj-lt"/>
              <a:buAutoNum type="arabicPeriod"/>
            </a:pPr>
            <a:r>
              <a:rPr lang="fi-FI" dirty="0"/>
              <a:t>Rikkeen tapahtuessa kiekko täytyy olla kokonaan rikotun kenttäpelaajan </a:t>
            </a:r>
            <a:r>
              <a:rPr lang="fi-FI" u="sng" dirty="0"/>
              <a:t>puolustusalueen ulkopuolella </a:t>
            </a:r>
            <a:r>
              <a:rPr lang="fi-FI" dirty="0"/>
              <a:t>(puolustussiniviivan ylitse);</a:t>
            </a:r>
          </a:p>
          <a:p>
            <a:pPr marL="708025" lvl="1" indent="-457200">
              <a:spcBef>
                <a:spcPts val="0"/>
              </a:spcBef>
              <a:spcAft>
                <a:spcPts val="600"/>
              </a:spcAft>
              <a:buFont typeface="+mj-lt"/>
              <a:buAutoNum type="arabicPeriod"/>
            </a:pPr>
            <a:r>
              <a:rPr lang="fi-FI" dirty="0"/>
              <a:t>Rikotulla kenttäpelaajalla täytyy hallita kiekkoa ja olla kiekko hallussaan </a:t>
            </a:r>
            <a:r>
              <a:rPr lang="fi-FI" b="1" u="sng" dirty="0"/>
              <a:t>tai on ilmeistä, että kyseinen pelaaja saa vapaana olevan kiekon haltuunsa </a:t>
            </a:r>
            <a:r>
              <a:rPr lang="fi-FI" dirty="0"/>
              <a:t>ja pystyy luistelemaan yksin maalivahtia kohti;</a:t>
            </a:r>
          </a:p>
          <a:p>
            <a:pPr marL="708025" lvl="1" indent="-457200">
              <a:spcBef>
                <a:spcPts val="0"/>
              </a:spcBef>
              <a:spcAft>
                <a:spcPts val="600"/>
              </a:spcAft>
              <a:buFont typeface="+mj-lt"/>
              <a:buAutoNum type="arabicPeriod"/>
            </a:pPr>
            <a:r>
              <a:rPr lang="fi-FI" dirty="0"/>
              <a:t>Puolustavan kenttäpelaajan tekemän rikkeen seurauksena </a:t>
            </a:r>
            <a:br>
              <a:rPr lang="fi-FI" dirty="0"/>
            </a:br>
            <a:r>
              <a:rPr lang="fi-FI" dirty="0"/>
              <a:t>rikotulta kenttäpelaajalta </a:t>
            </a:r>
            <a:r>
              <a:rPr lang="fi-FI" u="sng" dirty="0"/>
              <a:t>täytyy riistää erinomainen </a:t>
            </a:r>
            <a:br>
              <a:rPr lang="fi-FI" u="sng" dirty="0"/>
            </a:br>
            <a:r>
              <a:rPr lang="fi-FI" u="sng" dirty="0"/>
              <a:t>(</a:t>
            </a:r>
            <a:r>
              <a:rPr lang="fi-FI" b="1" i="1" u="sng" dirty="0"/>
              <a:t>???”kohtuullinen”???</a:t>
            </a:r>
            <a:r>
              <a:rPr lang="fi-FI" u="sng" dirty="0"/>
              <a:t>) </a:t>
            </a:r>
            <a:r>
              <a:rPr lang="fi-FI" dirty="0"/>
              <a:t>maalintekomahdollisuus;</a:t>
            </a:r>
          </a:p>
          <a:p>
            <a:pPr marL="708025" lvl="1" indent="-457200">
              <a:spcBef>
                <a:spcPts val="0"/>
              </a:spcBef>
              <a:spcAft>
                <a:spcPts val="600"/>
              </a:spcAft>
              <a:buFont typeface="+mj-lt"/>
              <a:buAutoNum type="arabicPeriod"/>
            </a:pPr>
            <a:r>
              <a:rPr lang="fi-FI" dirty="0"/>
              <a:t>Rike täytyy tehdä </a:t>
            </a:r>
            <a:r>
              <a:rPr lang="fi-FI" u="sng" dirty="0"/>
              <a:t>takaapäin</a:t>
            </a:r>
          </a:p>
          <a:p>
            <a:pPr marL="0" indent="0">
              <a:spcBef>
                <a:spcPts val="0"/>
              </a:spcBef>
              <a:spcAft>
                <a:spcPts val="600"/>
              </a:spcAft>
              <a:buNone/>
            </a:pPr>
            <a:endParaRPr lang="fi-FI" dirty="0"/>
          </a:p>
          <a:p>
            <a:pPr marL="514350" indent="-514350">
              <a:spcBef>
                <a:spcPts val="0"/>
              </a:spcBef>
              <a:spcAft>
                <a:spcPts val="600"/>
              </a:spcAft>
              <a:buFont typeface="+mj-lt"/>
              <a:buAutoNum type="romanLcPeriod" startAt="6"/>
            </a:pPr>
            <a:endParaRPr lang="fi-FI" sz="1400" dirty="0"/>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42</a:t>
            </a:fld>
            <a:endParaRPr lang="fi-FI" dirty="0"/>
          </a:p>
        </p:txBody>
      </p:sp>
    </p:spTree>
    <p:extLst>
      <p:ext uri="{BB962C8B-B14F-4D97-AF65-F5344CB8AC3E}">
        <p14:creationId xmlns:p14="http://schemas.microsoft.com/office/powerpoint/2010/main" val="6440690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640632" y="260648"/>
            <a:ext cx="7776864" cy="648072"/>
          </a:xfrm>
        </p:spPr>
        <p:txBody>
          <a:bodyPr>
            <a:noAutofit/>
          </a:bodyPr>
          <a:lstStyle/>
          <a:p>
            <a:r>
              <a:rPr lang="fi-FI" dirty="0"/>
              <a:t>Sääntö 178 – TOIMINTA RANGAISTUSLAUKAUKSESSA / ERITYISTILANTEET (1)</a:t>
            </a:r>
            <a:endParaRPr lang="fi-FI" u="sng" dirty="0"/>
          </a:p>
        </p:txBody>
      </p:sp>
      <p:sp>
        <p:nvSpPr>
          <p:cNvPr id="3" name="Sisällön paikkamerkki 2"/>
          <p:cNvSpPr>
            <a:spLocks noGrp="1"/>
          </p:cNvSpPr>
          <p:nvPr>
            <p:ph idx="1"/>
          </p:nvPr>
        </p:nvSpPr>
        <p:spPr>
          <a:xfrm>
            <a:off x="632520" y="1196752"/>
            <a:ext cx="8784976" cy="5112568"/>
          </a:xfrm>
        </p:spPr>
        <p:txBody>
          <a:bodyPr>
            <a:noAutofit/>
          </a:bodyPr>
          <a:lstStyle/>
          <a:p>
            <a:pPr marL="442913" indent="-442913">
              <a:spcBef>
                <a:spcPts val="0"/>
              </a:spcBef>
              <a:spcAft>
                <a:spcPts val="1200"/>
              </a:spcAft>
              <a:buFont typeface="+mj-lt"/>
              <a:buAutoNum type="romanLcPeriod"/>
            </a:pPr>
            <a:endParaRPr lang="fi-FI" dirty="0" smtClean="0"/>
          </a:p>
          <a:p>
            <a:pPr marL="442913" indent="-442913">
              <a:spcBef>
                <a:spcPts val="0"/>
              </a:spcBef>
              <a:spcAft>
                <a:spcPts val="1200"/>
              </a:spcAft>
              <a:buFont typeface="+mj-lt"/>
              <a:buAutoNum type="romanLcPeriod"/>
            </a:pPr>
            <a:r>
              <a:rPr lang="fi-FI" dirty="0" smtClean="0"/>
              <a:t>”</a:t>
            </a:r>
            <a:r>
              <a:rPr lang="fi-FI" dirty="0"/>
              <a:t>Spin-O-</a:t>
            </a:r>
            <a:r>
              <a:rPr lang="fi-FI" dirty="0" err="1"/>
              <a:t>Rama</a:t>
            </a:r>
            <a:r>
              <a:rPr lang="fi-FI" dirty="0"/>
              <a:t>”–pyörähdys tai jokin muu ei-lineaarinen liike, missä kenttäpelaaja </a:t>
            </a:r>
            <a:r>
              <a:rPr lang="fi-FI" dirty="0" err="1"/>
              <a:t>pöyrii</a:t>
            </a:r>
            <a:r>
              <a:rPr lang="fi-FI" dirty="0"/>
              <a:t> lähestyessään maalia, ei ole sallittu</a:t>
            </a:r>
            <a:r>
              <a:rPr lang="fi-FI" dirty="0" smtClean="0"/>
              <a:t>.</a:t>
            </a:r>
          </a:p>
          <a:p>
            <a:pPr marL="442913" indent="-442913">
              <a:spcBef>
                <a:spcPts val="0"/>
              </a:spcBef>
              <a:spcAft>
                <a:spcPts val="1200"/>
              </a:spcAft>
              <a:buFont typeface="+mj-lt"/>
              <a:buAutoNum type="romanLcPeriod"/>
            </a:pPr>
            <a:endParaRPr lang="fi-FI" dirty="0"/>
          </a:p>
          <a:p>
            <a:pPr marL="442913" indent="-442913">
              <a:spcBef>
                <a:spcPts val="0"/>
              </a:spcBef>
              <a:spcAft>
                <a:spcPts val="1200"/>
              </a:spcAft>
              <a:buFont typeface="+mj-lt"/>
              <a:buAutoNum type="romanLcPeriod"/>
            </a:pPr>
            <a:r>
              <a:rPr lang="fi-FI" dirty="0"/>
              <a:t>”</a:t>
            </a:r>
            <a:r>
              <a:rPr lang="fi-FI" dirty="0" err="1"/>
              <a:t>Lacrosse</a:t>
            </a:r>
            <a:r>
              <a:rPr lang="fi-FI" dirty="0"/>
              <a:t>”–tyyppiset liikkeet (”ilmaveivit”) eivät ole sallittuja.</a:t>
            </a:r>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43</a:t>
            </a:fld>
            <a:endParaRPr lang="fi-FI" dirty="0"/>
          </a:p>
        </p:txBody>
      </p:sp>
    </p:spTree>
    <p:extLst>
      <p:ext uri="{BB962C8B-B14F-4D97-AF65-F5344CB8AC3E}">
        <p14:creationId xmlns:p14="http://schemas.microsoft.com/office/powerpoint/2010/main" val="30116754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1"/>
          <p:cNvSpPr>
            <a:spLocks noChangeArrowheads="1"/>
          </p:cNvSpPr>
          <p:nvPr/>
        </p:nvSpPr>
        <p:spPr bwMode="auto">
          <a:xfrm>
            <a:off x="-159568" y="0"/>
            <a:ext cx="10065568" cy="6858000"/>
          </a:xfrm>
          <a:prstGeom prst="rect">
            <a:avLst/>
          </a:prstGeom>
          <a:solidFill>
            <a:srgbClr val="00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fi-FI" altLang="fi-FI"/>
          </a:p>
        </p:txBody>
      </p:sp>
      <p:pic>
        <p:nvPicPr>
          <p:cNvPr id="1269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4351" y="317500"/>
            <a:ext cx="110966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6980" name="Rectangle 3"/>
          <p:cNvSpPr>
            <a:spLocks noChangeArrowheads="1"/>
          </p:cNvSpPr>
          <p:nvPr/>
        </p:nvSpPr>
        <p:spPr bwMode="auto">
          <a:xfrm>
            <a:off x="3940417" y="3044826"/>
            <a:ext cx="2023609"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PGothic" panose="020B0600070205080204" pitchFamily="34" charset="-128"/>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S PGothic" panose="020B0600070205080204" pitchFamily="34" charset="-128"/>
              </a:defRPr>
            </a:lvl3pPr>
            <a:lvl4pPr>
              <a:spcBef>
                <a:spcPts val="3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4pPr>
            <a:lvl5pPr>
              <a:spcBef>
                <a:spcPts val="3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fi-FI" altLang="fi-FI" b="1" dirty="0" smtClean="0">
                <a:solidFill>
                  <a:srgbClr val="FFFFFF"/>
                </a:solidFill>
              </a:rPr>
              <a:t>HYBRID-PITKÄ</a:t>
            </a:r>
            <a:endParaRPr lang="fi-FI" altLang="fi-FI" b="1" dirty="0">
              <a:solidFill>
                <a:srgbClr val="FFFFFF"/>
              </a:solidFill>
            </a:endParaRPr>
          </a:p>
        </p:txBody>
      </p:sp>
    </p:spTree>
    <p:extLst>
      <p:ext uri="{BB962C8B-B14F-4D97-AF65-F5344CB8AC3E}">
        <p14:creationId xmlns:p14="http://schemas.microsoft.com/office/powerpoint/2010/main" val="53706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2282209" y="504370"/>
            <a:ext cx="5410456" cy="546945"/>
          </a:xfrm>
          <a:prstGeom prst="rect">
            <a:avLst/>
          </a:prstGeom>
          <a:noFill/>
        </p:spPr>
        <p:txBody>
          <a:bodyPr wrap="none" rtlCol="0">
            <a:spAutoFit/>
          </a:bodyPr>
          <a:lstStyle/>
          <a:p>
            <a:pPr algn="ctr" defTabSz="844083"/>
            <a:r>
              <a:rPr lang="fi-FI" sz="2954" b="1" i="1" dirty="0">
                <a:solidFill>
                  <a:srgbClr val="FFFFFF"/>
                </a:solidFill>
                <a:cs typeface="Arial" panose="020B0604020202020204" pitchFamily="34" charset="0"/>
              </a:rPr>
              <a:t>Sääntö 65 – PITKÄ / HYBRIDI</a:t>
            </a:r>
          </a:p>
        </p:txBody>
      </p:sp>
      <p:sp>
        <p:nvSpPr>
          <p:cNvPr id="5" name="Tekstiruutu 4"/>
          <p:cNvSpPr txBox="1"/>
          <p:nvPr/>
        </p:nvSpPr>
        <p:spPr>
          <a:xfrm>
            <a:off x="1143638" y="1941833"/>
            <a:ext cx="5251045" cy="490134"/>
          </a:xfrm>
          <a:prstGeom prst="rect">
            <a:avLst/>
          </a:prstGeom>
          <a:noFill/>
        </p:spPr>
        <p:txBody>
          <a:bodyPr wrap="square" rtlCol="0">
            <a:spAutoFit/>
          </a:bodyPr>
          <a:lstStyle/>
          <a:p>
            <a:pPr defTabSz="844083"/>
            <a:r>
              <a:rPr lang="fi-FI" sz="2585" b="1" u="sng" dirty="0">
                <a:solidFill>
                  <a:srgbClr val="000000"/>
                </a:solidFill>
                <a:cs typeface="Arial" panose="020B0604020202020204" pitchFamily="34" charset="0"/>
              </a:rPr>
              <a:t>Säännön henki ja tarkoitus:</a:t>
            </a:r>
          </a:p>
        </p:txBody>
      </p:sp>
      <p:sp>
        <p:nvSpPr>
          <p:cNvPr id="8" name="Tekstiruutu 7"/>
          <p:cNvSpPr txBox="1"/>
          <p:nvPr/>
        </p:nvSpPr>
        <p:spPr>
          <a:xfrm>
            <a:off x="1164271" y="2431967"/>
            <a:ext cx="7909802" cy="2875915"/>
          </a:xfrm>
          <a:prstGeom prst="rect">
            <a:avLst/>
          </a:prstGeom>
          <a:noFill/>
        </p:spPr>
        <p:txBody>
          <a:bodyPr wrap="square" rtlCol="0">
            <a:spAutoFit/>
          </a:bodyPr>
          <a:lstStyle/>
          <a:p>
            <a:pPr marL="328254" indent="-328254" defTabSz="844083">
              <a:buFont typeface="Arial" panose="020B0604020202020204" pitchFamily="34" charset="0"/>
              <a:buChar char="•"/>
            </a:pPr>
            <a:r>
              <a:rPr lang="fi-FI" sz="2215" dirty="0">
                <a:solidFill>
                  <a:srgbClr val="000000"/>
                </a:solidFill>
                <a:cs typeface="Arial" panose="020B0604020202020204" pitchFamily="34" charset="0"/>
              </a:rPr>
              <a:t>Lisätä kilpailua kiekon tavoittelussa</a:t>
            </a:r>
          </a:p>
          <a:p>
            <a:pPr marL="328254" indent="-328254" defTabSz="844083">
              <a:buFont typeface="Arial" panose="020B0604020202020204" pitchFamily="34" charset="0"/>
              <a:buChar char="•"/>
            </a:pPr>
            <a:endParaRPr lang="fi-FI" sz="646" dirty="0">
              <a:solidFill>
                <a:srgbClr val="000000"/>
              </a:solidFill>
              <a:cs typeface="Arial" panose="020B0604020202020204" pitchFamily="34" charset="0"/>
            </a:endParaRPr>
          </a:p>
          <a:p>
            <a:pPr marL="328254" indent="-328254" defTabSz="844083">
              <a:buFont typeface="Arial" panose="020B0604020202020204" pitchFamily="34" charset="0"/>
              <a:buChar char="•"/>
            </a:pPr>
            <a:r>
              <a:rPr lang="fi-FI" sz="2215" dirty="0">
                <a:solidFill>
                  <a:srgbClr val="000000"/>
                </a:solidFill>
                <a:cs typeface="Arial" panose="020B0604020202020204" pitchFamily="34" charset="0"/>
              </a:rPr>
              <a:t>Vähentää pelikatkoja</a:t>
            </a:r>
          </a:p>
          <a:p>
            <a:pPr marL="328254" indent="-328254" defTabSz="844083">
              <a:buFont typeface="Arial" panose="020B0604020202020204" pitchFamily="34" charset="0"/>
              <a:buChar char="•"/>
            </a:pPr>
            <a:endParaRPr lang="fi-FI" sz="646" dirty="0">
              <a:solidFill>
                <a:srgbClr val="000000"/>
              </a:solidFill>
              <a:cs typeface="Arial" panose="020B0604020202020204" pitchFamily="34" charset="0"/>
            </a:endParaRPr>
          </a:p>
          <a:p>
            <a:pPr marL="328254" indent="-328254" defTabSz="844083">
              <a:buFont typeface="Arial" panose="020B0604020202020204" pitchFamily="34" charset="0"/>
              <a:buChar char="•"/>
            </a:pPr>
            <a:r>
              <a:rPr lang="fi-FI" sz="2215" dirty="0">
                <a:solidFill>
                  <a:srgbClr val="000000"/>
                </a:solidFill>
                <a:cs typeface="Arial" panose="020B0604020202020204" pitchFamily="34" charset="0"/>
              </a:rPr>
              <a:t>Rohkaista päätyaluepelaamista</a:t>
            </a:r>
          </a:p>
          <a:p>
            <a:pPr marL="328254" indent="-328254" defTabSz="844083">
              <a:buFont typeface="Arial" panose="020B0604020202020204" pitchFamily="34" charset="0"/>
              <a:buChar char="•"/>
            </a:pPr>
            <a:endParaRPr lang="fi-FI" sz="646" dirty="0">
              <a:solidFill>
                <a:srgbClr val="000000"/>
              </a:solidFill>
              <a:cs typeface="Arial" panose="020B0604020202020204" pitchFamily="34" charset="0"/>
            </a:endParaRPr>
          </a:p>
          <a:p>
            <a:pPr marL="328254" indent="-328254" defTabSz="844083">
              <a:buFont typeface="Arial" panose="020B0604020202020204" pitchFamily="34" charset="0"/>
              <a:buChar char="•"/>
            </a:pPr>
            <a:r>
              <a:rPr lang="fi-FI" sz="2215" dirty="0">
                <a:solidFill>
                  <a:srgbClr val="000000"/>
                </a:solidFill>
                <a:cs typeface="Arial" panose="020B0604020202020204" pitchFamily="34" charset="0"/>
              </a:rPr>
              <a:t>Nopeuttaa ottelua lisäämällä tilanteiden virtausta</a:t>
            </a:r>
          </a:p>
          <a:p>
            <a:pPr marL="328254" indent="-328254" defTabSz="844083">
              <a:buFont typeface="Arial" panose="020B0604020202020204" pitchFamily="34" charset="0"/>
              <a:buChar char="•"/>
            </a:pPr>
            <a:endParaRPr lang="fi-FI" sz="646" dirty="0">
              <a:solidFill>
                <a:srgbClr val="000000"/>
              </a:solidFill>
              <a:cs typeface="Arial" panose="020B0604020202020204" pitchFamily="34" charset="0"/>
            </a:endParaRPr>
          </a:p>
          <a:p>
            <a:pPr marL="328254" indent="-328254" defTabSz="844083">
              <a:buFont typeface="Arial" panose="020B0604020202020204" pitchFamily="34" charset="0"/>
              <a:buChar char="•"/>
            </a:pPr>
            <a:r>
              <a:rPr lang="fi-FI" sz="2215" dirty="0">
                <a:solidFill>
                  <a:srgbClr val="000000"/>
                </a:solidFill>
                <a:cs typeface="Arial" panose="020B0604020202020204" pitchFamily="34" charset="0"/>
              </a:rPr>
              <a:t>Ylläpitää </a:t>
            </a:r>
            <a:r>
              <a:rPr lang="fi-FI" sz="2215" b="1" u="sng" dirty="0">
                <a:solidFill>
                  <a:srgbClr val="000000"/>
                </a:solidFill>
                <a:cs typeface="Arial" panose="020B0604020202020204" pitchFamily="34" charset="0"/>
              </a:rPr>
              <a:t>TURVALLISTA</a:t>
            </a:r>
            <a:r>
              <a:rPr lang="fi-FI" sz="2215" dirty="0">
                <a:solidFill>
                  <a:srgbClr val="000000"/>
                </a:solidFill>
                <a:cs typeface="Arial" panose="020B0604020202020204" pitchFamily="34" charset="0"/>
              </a:rPr>
              <a:t> </a:t>
            </a:r>
            <a:r>
              <a:rPr lang="fi-FI" sz="2215" dirty="0" smtClean="0">
                <a:solidFill>
                  <a:srgbClr val="000000"/>
                </a:solidFill>
                <a:cs typeface="Arial" panose="020B0604020202020204" pitchFamily="34" charset="0"/>
              </a:rPr>
              <a:t>peliympäristöä</a:t>
            </a:r>
          </a:p>
          <a:p>
            <a:pPr marL="328254" indent="-328254" defTabSz="844083">
              <a:buFont typeface="Arial" panose="020B0604020202020204" pitchFamily="34" charset="0"/>
              <a:buChar char="•"/>
            </a:pPr>
            <a:endParaRPr lang="fi-FI" sz="2215" dirty="0">
              <a:solidFill>
                <a:srgbClr val="000000"/>
              </a:solidFill>
              <a:cs typeface="Arial" panose="020B0604020202020204" pitchFamily="34" charset="0"/>
            </a:endParaRPr>
          </a:p>
          <a:p>
            <a:pPr marL="328254" indent="-328254" defTabSz="844083">
              <a:buFont typeface="Arial" panose="020B0604020202020204" pitchFamily="34" charset="0"/>
              <a:buChar char="•"/>
            </a:pPr>
            <a:r>
              <a:rPr lang="fi-FI" sz="2215" dirty="0" smtClean="0">
                <a:solidFill>
                  <a:srgbClr val="000000"/>
                </a:solidFill>
                <a:cs typeface="Arial" panose="020B0604020202020204" pitchFamily="34" charset="0"/>
              </a:rPr>
              <a:t>KÄYTÖSSÄ VAIN 3T ja 4T peleissä!</a:t>
            </a:r>
            <a:endParaRPr lang="fi-FI" sz="2215" dirty="0">
              <a:solidFill>
                <a:srgbClr val="000000"/>
              </a:solidFill>
              <a:cs typeface="Arial" panose="020B0604020202020204" pitchFamily="34" charset="0"/>
            </a:endParaRPr>
          </a:p>
        </p:txBody>
      </p:sp>
      <p:sp>
        <p:nvSpPr>
          <p:cNvPr id="2" name="Tekstiruutu 1">
            <a:hlinkClick r:id="rId3" action="ppaction://hlinkfile"/>
          </p:cNvPr>
          <p:cNvSpPr txBox="1"/>
          <p:nvPr/>
        </p:nvSpPr>
        <p:spPr>
          <a:xfrm>
            <a:off x="8273012" y="4693620"/>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4" action="ppaction://hlinkfile"/>
              </a:rPr>
              <a:t>Hybridi-01</a:t>
            </a:r>
            <a:endParaRPr lang="fi-FI" sz="2215" b="1" dirty="0">
              <a:solidFill>
                <a:srgbClr val="FFFFFF"/>
              </a:solidFill>
            </a:endParaRPr>
          </a:p>
        </p:txBody>
      </p:sp>
      <p:sp>
        <p:nvSpPr>
          <p:cNvPr id="3" name="Alatunnisteen paikkamerkki 2"/>
          <p:cNvSpPr>
            <a:spLocks noGrp="1"/>
          </p:cNvSpPr>
          <p:nvPr>
            <p:ph type="ftr" sz="quarter" idx="11"/>
          </p:nvPr>
        </p:nvSpPr>
        <p:spPr/>
        <p:txBody>
          <a:bodyPr/>
          <a:lstStyle/>
          <a:p>
            <a:r>
              <a:rPr lang="fi-FI" smtClean="0"/>
              <a:t>31.7.2014 / Varala / JIn</a:t>
            </a:r>
            <a:endParaRPr lang="fi-FI"/>
          </a:p>
        </p:txBody>
      </p:sp>
      <p:sp>
        <p:nvSpPr>
          <p:cNvPr id="6" name="Dian numeron paikkamerkki 5"/>
          <p:cNvSpPr>
            <a:spLocks noGrp="1"/>
          </p:cNvSpPr>
          <p:nvPr>
            <p:ph type="sldNum" sz="quarter" idx="12"/>
          </p:nvPr>
        </p:nvSpPr>
        <p:spPr/>
        <p:txBody>
          <a:bodyPr/>
          <a:lstStyle/>
          <a:p>
            <a:fld id="{6DC01E81-98A7-4518-8600-440CC6812714}" type="slidenum">
              <a:rPr lang="fi-FI" smtClean="0"/>
              <a:pPr/>
              <a:t>45</a:t>
            </a:fld>
            <a:endParaRPr lang="fi-FI"/>
          </a:p>
        </p:txBody>
      </p:sp>
    </p:spTree>
    <p:extLst>
      <p:ext uri="{BB962C8B-B14F-4D97-AF65-F5344CB8AC3E}">
        <p14:creationId xmlns:p14="http://schemas.microsoft.com/office/powerpoint/2010/main" val="151123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2247773" y="504370"/>
            <a:ext cx="5410456" cy="546945"/>
          </a:xfrm>
          <a:prstGeom prst="rect">
            <a:avLst/>
          </a:prstGeom>
          <a:noFill/>
        </p:spPr>
        <p:txBody>
          <a:bodyPr wrap="none" rtlCol="0">
            <a:spAutoFit/>
          </a:bodyPr>
          <a:lstStyle/>
          <a:p>
            <a:pPr algn="ctr" defTabSz="844083"/>
            <a:r>
              <a:rPr lang="fi-FI" sz="2954" b="1" i="1" dirty="0">
                <a:solidFill>
                  <a:srgbClr val="FFFFFF"/>
                </a:solidFill>
                <a:cs typeface="Arial" panose="020B0604020202020204" pitchFamily="34" charset="0"/>
              </a:rPr>
              <a:t>Sääntö 65 – PITKÄ / HYBRIDI</a:t>
            </a:r>
          </a:p>
        </p:txBody>
      </p:sp>
      <p:sp>
        <p:nvSpPr>
          <p:cNvPr id="5" name="Tekstiruutu 4"/>
          <p:cNvSpPr txBox="1"/>
          <p:nvPr/>
        </p:nvSpPr>
        <p:spPr>
          <a:xfrm>
            <a:off x="1164272" y="1460048"/>
            <a:ext cx="5251045" cy="490134"/>
          </a:xfrm>
          <a:prstGeom prst="rect">
            <a:avLst/>
          </a:prstGeom>
          <a:noFill/>
        </p:spPr>
        <p:txBody>
          <a:bodyPr wrap="square" rtlCol="0">
            <a:spAutoFit/>
          </a:bodyPr>
          <a:lstStyle/>
          <a:p>
            <a:pPr defTabSz="844083"/>
            <a:r>
              <a:rPr lang="fi-FI" sz="2585" b="1" u="sng" dirty="0">
                <a:solidFill>
                  <a:srgbClr val="000000"/>
                </a:solidFill>
                <a:cs typeface="Arial" panose="020B0604020202020204" pitchFamily="34" charset="0"/>
              </a:rPr>
              <a:t>Pitkä syntyy, kun:</a:t>
            </a:r>
          </a:p>
        </p:txBody>
      </p:sp>
      <p:sp>
        <p:nvSpPr>
          <p:cNvPr id="8" name="Tekstiruutu 7">
            <a:hlinkClick r:id="rId3" action="ppaction://hlinkfile"/>
          </p:cNvPr>
          <p:cNvSpPr txBox="1"/>
          <p:nvPr/>
        </p:nvSpPr>
        <p:spPr>
          <a:xfrm>
            <a:off x="1164272" y="2033154"/>
            <a:ext cx="8009036" cy="3614323"/>
          </a:xfrm>
          <a:prstGeom prst="rect">
            <a:avLst/>
          </a:prstGeom>
          <a:noFill/>
        </p:spPr>
        <p:txBody>
          <a:bodyPr wrap="square" rtlCol="0">
            <a:spAutoFit/>
          </a:bodyPr>
          <a:lstStyle/>
          <a:p>
            <a:pPr marL="328254" indent="-328254" defTabSz="844083">
              <a:buFont typeface="Arial" panose="020B0604020202020204" pitchFamily="34" charset="0"/>
              <a:buChar char="•"/>
            </a:pPr>
            <a:r>
              <a:rPr lang="fi-FI" sz="2215" dirty="0">
                <a:solidFill>
                  <a:srgbClr val="000000"/>
                </a:solidFill>
                <a:cs typeface="Arial" panose="020B0604020202020204" pitchFamily="34" charset="0"/>
              </a:rPr>
              <a:t>Kiekko laukaistaan punaviivan takaa omalta kenttäpuoliskolta</a:t>
            </a:r>
          </a:p>
          <a:p>
            <a:pPr marL="328254" indent="-328254" defTabSz="844083">
              <a:buFont typeface="Arial" panose="020B0604020202020204" pitchFamily="34" charset="0"/>
              <a:buChar char="•"/>
            </a:pPr>
            <a:endParaRPr lang="fi-FI" sz="738" dirty="0">
              <a:solidFill>
                <a:srgbClr val="000000"/>
              </a:solidFill>
              <a:cs typeface="Arial" panose="020B0604020202020204" pitchFamily="34" charset="0"/>
            </a:endParaRPr>
          </a:p>
          <a:p>
            <a:pPr marL="328254" indent="-328254" defTabSz="844083">
              <a:buFont typeface="Arial" panose="020B0604020202020204" pitchFamily="34" charset="0"/>
              <a:buChar char="•"/>
            </a:pPr>
            <a:r>
              <a:rPr lang="fi-FI" sz="2215" dirty="0">
                <a:solidFill>
                  <a:srgbClr val="000000"/>
                </a:solidFill>
                <a:cs typeface="Arial" panose="020B0604020202020204" pitchFamily="34" charset="0"/>
              </a:rPr>
              <a:t>Puolustavalla joukkueella ei ole mahdollisuutta pelata kiekkoa ennen päätyviivaa</a:t>
            </a:r>
          </a:p>
          <a:p>
            <a:pPr marL="328254" indent="-328254" defTabSz="844083">
              <a:buFont typeface="Arial" panose="020B0604020202020204" pitchFamily="34" charset="0"/>
              <a:buChar char="•"/>
            </a:pPr>
            <a:endParaRPr lang="fi-FI" sz="738" dirty="0">
              <a:solidFill>
                <a:srgbClr val="000000"/>
              </a:solidFill>
              <a:cs typeface="Arial" panose="020B0604020202020204" pitchFamily="34" charset="0"/>
            </a:endParaRPr>
          </a:p>
          <a:p>
            <a:pPr marL="328254" indent="-328254" defTabSz="844083">
              <a:buFont typeface="Arial" panose="020B0604020202020204" pitchFamily="34" charset="0"/>
              <a:buChar char="•"/>
            </a:pPr>
            <a:r>
              <a:rPr lang="fi-FI" sz="2215" dirty="0">
                <a:solidFill>
                  <a:srgbClr val="000000"/>
                </a:solidFill>
                <a:cs typeface="Arial" panose="020B0604020202020204" pitchFamily="34" charset="0"/>
              </a:rPr>
              <a:t>Maalivahti pysyy maalialueellaan (tai sen läheisyydessä, jos jo sen ulkopuolella)</a:t>
            </a:r>
          </a:p>
          <a:p>
            <a:pPr marL="328254" indent="-328254" defTabSz="844083">
              <a:buFont typeface="Arial" panose="020B0604020202020204" pitchFamily="34" charset="0"/>
              <a:buChar char="•"/>
            </a:pPr>
            <a:endParaRPr lang="fi-FI" sz="738" dirty="0">
              <a:solidFill>
                <a:srgbClr val="000000"/>
              </a:solidFill>
              <a:cs typeface="Arial" panose="020B0604020202020204" pitchFamily="34" charset="0"/>
            </a:endParaRPr>
          </a:p>
          <a:p>
            <a:pPr marL="328254" indent="-328254" defTabSz="844083">
              <a:buFont typeface="Arial" panose="020B0604020202020204" pitchFamily="34" charset="0"/>
              <a:buChar char="•"/>
            </a:pPr>
            <a:r>
              <a:rPr lang="fi-FI" sz="2215" dirty="0">
                <a:solidFill>
                  <a:srgbClr val="000000"/>
                </a:solidFill>
                <a:cs typeface="Arial" panose="020B0604020202020204" pitchFamily="34" charset="0"/>
              </a:rPr>
              <a:t>Kiekko ylittää päätyviivan kokonaan</a:t>
            </a:r>
          </a:p>
          <a:p>
            <a:pPr marL="328254" indent="-328254" defTabSz="844083">
              <a:buFont typeface="Arial" panose="020B0604020202020204" pitchFamily="34" charset="0"/>
              <a:buChar char="•"/>
            </a:pPr>
            <a:endParaRPr lang="fi-FI" sz="738" dirty="0">
              <a:solidFill>
                <a:srgbClr val="000000"/>
              </a:solidFill>
              <a:cs typeface="Arial" panose="020B0604020202020204" pitchFamily="34" charset="0"/>
            </a:endParaRPr>
          </a:p>
          <a:p>
            <a:pPr marL="328254" indent="-328254" defTabSz="844083">
              <a:buFont typeface="Arial" panose="020B0604020202020204" pitchFamily="34" charset="0"/>
              <a:buChar char="•"/>
            </a:pPr>
            <a:r>
              <a:rPr lang="fi-FI" sz="2215" b="1" u="sng" dirty="0">
                <a:solidFill>
                  <a:srgbClr val="000000"/>
                </a:solidFill>
                <a:cs typeface="Arial" panose="020B0604020202020204" pitchFamily="34" charset="0"/>
              </a:rPr>
              <a:t>Puolustavan joukkueen pelaaja saavuttaisi todennäköisesti ensimmäisenä kiekon</a:t>
            </a:r>
          </a:p>
        </p:txBody>
      </p:sp>
      <p:sp>
        <p:nvSpPr>
          <p:cNvPr id="6" name="Tekstiruutu 5">
            <a:hlinkClick r:id="rId4" action="ppaction://hlinkfile" tooltip="Klippi-1"/>
          </p:cNvPr>
          <p:cNvSpPr txBox="1"/>
          <p:nvPr/>
        </p:nvSpPr>
        <p:spPr>
          <a:xfrm>
            <a:off x="8273012" y="4803756"/>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5" action="ppaction://hlinkfile"/>
              </a:rPr>
              <a:t>Hybridi-02</a:t>
            </a:r>
            <a:endParaRPr lang="fi-FI" sz="2215" b="1" dirty="0">
              <a:solidFill>
                <a:srgbClr val="FFFFFF"/>
              </a:solidFill>
            </a:endParaRPr>
          </a:p>
        </p:txBody>
      </p:sp>
      <p:sp>
        <p:nvSpPr>
          <p:cNvPr id="2" name="Alatunnisteen paikkamerkki 1"/>
          <p:cNvSpPr>
            <a:spLocks noGrp="1"/>
          </p:cNvSpPr>
          <p:nvPr>
            <p:ph type="ftr" sz="quarter" idx="11"/>
          </p:nvPr>
        </p:nvSpPr>
        <p:spPr/>
        <p:txBody>
          <a:bodyPr/>
          <a:lstStyle/>
          <a:p>
            <a:r>
              <a:rPr lang="fi-FI" smtClean="0"/>
              <a:t>31.7.2014 / Varala / JIn</a:t>
            </a:r>
            <a:endParaRPr lang="fi-FI"/>
          </a:p>
        </p:txBody>
      </p:sp>
      <p:sp>
        <p:nvSpPr>
          <p:cNvPr id="3" name="Dian numeron paikkamerkki 2"/>
          <p:cNvSpPr>
            <a:spLocks noGrp="1"/>
          </p:cNvSpPr>
          <p:nvPr>
            <p:ph type="sldNum" sz="quarter" idx="12"/>
          </p:nvPr>
        </p:nvSpPr>
        <p:spPr/>
        <p:txBody>
          <a:bodyPr/>
          <a:lstStyle/>
          <a:p>
            <a:fld id="{6DC01E81-98A7-4518-8600-440CC6812714}" type="slidenum">
              <a:rPr lang="fi-FI" smtClean="0"/>
              <a:pPr/>
              <a:t>46</a:t>
            </a:fld>
            <a:endParaRPr lang="fi-FI"/>
          </a:p>
        </p:txBody>
      </p:sp>
    </p:spTree>
    <p:extLst>
      <p:ext uri="{BB962C8B-B14F-4D97-AF65-F5344CB8AC3E}">
        <p14:creationId xmlns:p14="http://schemas.microsoft.com/office/powerpoint/2010/main" val="24789485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2247773" y="543707"/>
            <a:ext cx="5410456" cy="546945"/>
          </a:xfrm>
          <a:prstGeom prst="rect">
            <a:avLst/>
          </a:prstGeom>
          <a:noFill/>
        </p:spPr>
        <p:txBody>
          <a:bodyPr wrap="none" rtlCol="0">
            <a:spAutoFit/>
          </a:bodyPr>
          <a:lstStyle/>
          <a:p>
            <a:pPr algn="ctr" defTabSz="844083"/>
            <a:r>
              <a:rPr lang="fi-FI" sz="2954" b="1" i="1" dirty="0">
                <a:solidFill>
                  <a:srgbClr val="FFFFFF"/>
                </a:solidFill>
                <a:cs typeface="Arial" panose="020B0604020202020204" pitchFamily="34" charset="0"/>
              </a:rPr>
              <a:t>Sääntö 65 – PITKÄ / HYBRIDI</a:t>
            </a:r>
          </a:p>
        </p:txBody>
      </p:sp>
      <p:sp>
        <p:nvSpPr>
          <p:cNvPr id="5" name="Tekstiruutu 4"/>
          <p:cNvSpPr txBox="1"/>
          <p:nvPr/>
        </p:nvSpPr>
        <p:spPr>
          <a:xfrm>
            <a:off x="1164272" y="1753098"/>
            <a:ext cx="5251045" cy="490134"/>
          </a:xfrm>
          <a:prstGeom prst="rect">
            <a:avLst/>
          </a:prstGeom>
          <a:noFill/>
        </p:spPr>
        <p:txBody>
          <a:bodyPr wrap="square" rtlCol="0">
            <a:spAutoFit/>
          </a:bodyPr>
          <a:lstStyle/>
          <a:p>
            <a:pPr defTabSz="844083"/>
            <a:r>
              <a:rPr lang="fi-FI" sz="2585" b="1" u="sng" dirty="0">
                <a:solidFill>
                  <a:srgbClr val="000000"/>
                </a:solidFill>
                <a:cs typeface="Arial" panose="020B0604020202020204" pitchFamily="34" charset="0"/>
              </a:rPr>
              <a:t>Pitkää ei vihelletä, jos:</a:t>
            </a:r>
          </a:p>
        </p:txBody>
      </p:sp>
      <p:sp>
        <p:nvSpPr>
          <p:cNvPr id="8" name="Tekstiruutu 7"/>
          <p:cNvSpPr txBox="1"/>
          <p:nvPr/>
        </p:nvSpPr>
        <p:spPr>
          <a:xfrm>
            <a:off x="1164272" y="2302088"/>
            <a:ext cx="8009036" cy="2023759"/>
          </a:xfrm>
          <a:prstGeom prst="rect">
            <a:avLst/>
          </a:prstGeom>
          <a:noFill/>
        </p:spPr>
        <p:txBody>
          <a:bodyPr wrap="square" rtlCol="0">
            <a:spAutoFit/>
          </a:bodyPr>
          <a:lstStyle/>
          <a:p>
            <a:pPr marL="328254" indent="-328254" defTabSz="844083">
              <a:buFont typeface="Arial" panose="020B0604020202020204" pitchFamily="34" charset="0"/>
              <a:buChar char="•"/>
            </a:pPr>
            <a:r>
              <a:rPr lang="fi-FI" sz="2215" dirty="0">
                <a:solidFill>
                  <a:srgbClr val="000000"/>
                </a:solidFill>
                <a:cs typeface="Arial" panose="020B0604020202020204" pitchFamily="34" charset="0"/>
              </a:rPr>
              <a:t>Maalivahti poistuu maalialueeltaan</a:t>
            </a:r>
          </a:p>
          <a:p>
            <a:pPr marL="328254" indent="-328254" defTabSz="844083">
              <a:buFont typeface="Arial" panose="020B0604020202020204" pitchFamily="34" charset="0"/>
              <a:buChar char="•"/>
            </a:pPr>
            <a:endParaRPr lang="fi-FI" sz="738" dirty="0">
              <a:solidFill>
                <a:srgbClr val="000000"/>
              </a:solidFill>
              <a:cs typeface="Arial" panose="020B0604020202020204" pitchFamily="34" charset="0"/>
            </a:endParaRPr>
          </a:p>
          <a:p>
            <a:pPr marL="328254" indent="-328254" defTabSz="844083">
              <a:buFont typeface="Arial" panose="020B0604020202020204" pitchFamily="34" charset="0"/>
              <a:buChar char="•"/>
            </a:pPr>
            <a:r>
              <a:rPr lang="fi-FI" sz="2215" dirty="0">
                <a:solidFill>
                  <a:srgbClr val="000000"/>
                </a:solidFill>
                <a:cs typeface="Arial" panose="020B0604020202020204" pitchFamily="34" charset="0"/>
              </a:rPr>
              <a:t>Puolustavalla joukkueella on mahdollisuus pelata kiekkoa ennen kuin kiekko ylittää päätyviivan</a:t>
            </a:r>
          </a:p>
          <a:p>
            <a:pPr marL="328254" indent="-328254" defTabSz="844083">
              <a:buFont typeface="Arial" panose="020B0604020202020204" pitchFamily="34" charset="0"/>
              <a:buChar char="•"/>
            </a:pPr>
            <a:endParaRPr lang="fi-FI" sz="738" dirty="0">
              <a:solidFill>
                <a:srgbClr val="000000"/>
              </a:solidFill>
              <a:cs typeface="Arial" panose="020B0604020202020204" pitchFamily="34" charset="0"/>
            </a:endParaRPr>
          </a:p>
          <a:p>
            <a:pPr marL="328254" indent="-328254" defTabSz="844083">
              <a:buFont typeface="Arial" panose="020B0604020202020204" pitchFamily="34" charset="0"/>
              <a:buChar char="•"/>
            </a:pPr>
            <a:r>
              <a:rPr lang="fi-FI" sz="2215" b="1" u="sng" dirty="0">
                <a:solidFill>
                  <a:srgbClr val="000000"/>
                </a:solidFill>
                <a:cs typeface="Arial" panose="020B0604020202020204" pitchFamily="34" charset="0"/>
              </a:rPr>
              <a:t>Hyökkäävän joukkueen pelaaja saavuttaisi todennäköisesti ensimmäisenä kiekon</a:t>
            </a:r>
          </a:p>
        </p:txBody>
      </p:sp>
      <p:sp>
        <p:nvSpPr>
          <p:cNvPr id="6" name="Tekstiruutu 5">
            <a:hlinkClick r:id="rId3" action="ppaction://hlinkfile"/>
          </p:cNvPr>
          <p:cNvSpPr txBox="1"/>
          <p:nvPr/>
        </p:nvSpPr>
        <p:spPr>
          <a:xfrm>
            <a:off x="8273012" y="4770722"/>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4" action="ppaction://hlinkfile"/>
              </a:rPr>
              <a:t>Hybridi-03</a:t>
            </a:r>
            <a:endParaRPr lang="fi-FI" sz="2215" b="1" dirty="0">
              <a:solidFill>
                <a:srgbClr val="FFFFFF"/>
              </a:solidFill>
            </a:endParaRPr>
          </a:p>
        </p:txBody>
      </p:sp>
      <p:sp>
        <p:nvSpPr>
          <p:cNvPr id="2" name="Alatunnisteen paikkamerkki 1"/>
          <p:cNvSpPr>
            <a:spLocks noGrp="1"/>
          </p:cNvSpPr>
          <p:nvPr>
            <p:ph type="ftr" sz="quarter" idx="11"/>
          </p:nvPr>
        </p:nvSpPr>
        <p:spPr/>
        <p:txBody>
          <a:bodyPr/>
          <a:lstStyle/>
          <a:p>
            <a:r>
              <a:rPr lang="fi-FI" smtClean="0"/>
              <a:t>31.7.2014 / Varala / JIn</a:t>
            </a:r>
            <a:endParaRPr lang="fi-FI"/>
          </a:p>
        </p:txBody>
      </p:sp>
      <p:sp>
        <p:nvSpPr>
          <p:cNvPr id="3" name="Dian numeron paikkamerkki 2"/>
          <p:cNvSpPr>
            <a:spLocks noGrp="1"/>
          </p:cNvSpPr>
          <p:nvPr>
            <p:ph type="sldNum" sz="quarter" idx="12"/>
          </p:nvPr>
        </p:nvSpPr>
        <p:spPr/>
        <p:txBody>
          <a:bodyPr/>
          <a:lstStyle/>
          <a:p>
            <a:fld id="{6DC01E81-98A7-4518-8600-440CC6812714}" type="slidenum">
              <a:rPr lang="fi-FI" smtClean="0"/>
              <a:pPr/>
              <a:t>47</a:t>
            </a:fld>
            <a:endParaRPr lang="fi-FI"/>
          </a:p>
        </p:txBody>
      </p:sp>
    </p:spTree>
    <p:extLst>
      <p:ext uri="{BB962C8B-B14F-4D97-AF65-F5344CB8AC3E}">
        <p14:creationId xmlns:p14="http://schemas.microsoft.com/office/powerpoint/2010/main" val="996128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2247773" y="504370"/>
            <a:ext cx="5410456" cy="546945"/>
          </a:xfrm>
          <a:prstGeom prst="rect">
            <a:avLst/>
          </a:prstGeom>
          <a:noFill/>
        </p:spPr>
        <p:txBody>
          <a:bodyPr wrap="none" rtlCol="0">
            <a:spAutoFit/>
          </a:bodyPr>
          <a:lstStyle/>
          <a:p>
            <a:pPr algn="ctr" defTabSz="844083"/>
            <a:r>
              <a:rPr lang="fi-FI" sz="2954" b="1" i="1" dirty="0">
                <a:solidFill>
                  <a:srgbClr val="FFFFFF"/>
                </a:solidFill>
                <a:cs typeface="Arial" panose="020B0604020202020204" pitchFamily="34" charset="0"/>
              </a:rPr>
              <a:t>Sääntö 65 – PITKÄ / HYBRIDI</a:t>
            </a:r>
          </a:p>
        </p:txBody>
      </p:sp>
      <p:sp>
        <p:nvSpPr>
          <p:cNvPr id="5" name="Tekstiruutu 4"/>
          <p:cNvSpPr txBox="1"/>
          <p:nvPr/>
        </p:nvSpPr>
        <p:spPr>
          <a:xfrm>
            <a:off x="1141283" y="1753101"/>
            <a:ext cx="7799852" cy="887935"/>
          </a:xfrm>
          <a:prstGeom prst="rect">
            <a:avLst/>
          </a:prstGeom>
          <a:noFill/>
        </p:spPr>
        <p:txBody>
          <a:bodyPr wrap="square" rtlCol="0">
            <a:spAutoFit/>
          </a:bodyPr>
          <a:lstStyle/>
          <a:p>
            <a:pPr defTabSz="844083"/>
            <a:r>
              <a:rPr lang="fi-FI" sz="2585" b="1" u="sng" dirty="0">
                <a:solidFill>
                  <a:srgbClr val="000000"/>
                </a:solidFill>
                <a:cs typeface="Arial" panose="020B0604020202020204" pitchFamily="34" charset="0"/>
              </a:rPr>
              <a:t>Hybridi-pitkän säännön osalta linjatuomarin täytyy arvioida kaksi asiaa:</a:t>
            </a:r>
          </a:p>
        </p:txBody>
      </p:sp>
      <p:sp>
        <p:nvSpPr>
          <p:cNvPr id="8" name="Tekstiruutu 7"/>
          <p:cNvSpPr txBox="1"/>
          <p:nvPr/>
        </p:nvSpPr>
        <p:spPr>
          <a:xfrm>
            <a:off x="1141283" y="2764312"/>
            <a:ext cx="7799852" cy="1967205"/>
          </a:xfrm>
          <a:prstGeom prst="rect">
            <a:avLst/>
          </a:prstGeom>
          <a:noFill/>
        </p:spPr>
        <p:txBody>
          <a:bodyPr wrap="square" rtlCol="0">
            <a:spAutoFit/>
          </a:bodyPr>
          <a:lstStyle/>
          <a:p>
            <a:pPr marL="422041" indent="-422041" defTabSz="844083">
              <a:buFont typeface="+mj-lt"/>
              <a:buAutoNum type="arabicParenR"/>
            </a:pPr>
            <a:r>
              <a:rPr lang="fi-FI" sz="2215" dirty="0">
                <a:solidFill>
                  <a:srgbClr val="000000"/>
                </a:solidFill>
                <a:cs typeface="Arial" panose="020B0604020202020204" pitchFamily="34" charset="0"/>
              </a:rPr>
              <a:t>Ensinnäkin linjatuomarin täytyy arvioida, onko pelaajan omalta kenttäpuoliskolta laukaisema </a:t>
            </a:r>
            <a:r>
              <a:rPr lang="fi-FI" sz="2215" u="sng" dirty="0">
                <a:solidFill>
                  <a:srgbClr val="000000"/>
                </a:solidFill>
                <a:cs typeface="Arial" panose="020B0604020202020204" pitchFamily="34" charset="0"/>
              </a:rPr>
              <a:t>kiekko riittävän voimakas</a:t>
            </a:r>
            <a:r>
              <a:rPr lang="fi-FI" sz="2215" dirty="0">
                <a:solidFill>
                  <a:srgbClr val="000000"/>
                </a:solidFill>
                <a:cs typeface="Arial" panose="020B0604020202020204" pitchFamily="34" charset="0"/>
              </a:rPr>
              <a:t> ylittämään vastustajan päätyviivan</a:t>
            </a:r>
          </a:p>
          <a:p>
            <a:pPr marL="328254" indent="-328254" defTabSz="844083">
              <a:buFont typeface="+mj-lt"/>
              <a:buAutoNum type="arabicParenR"/>
            </a:pPr>
            <a:endParaRPr lang="fi-FI" sz="554" dirty="0">
              <a:solidFill>
                <a:srgbClr val="000000"/>
              </a:solidFill>
              <a:cs typeface="Arial" panose="020B0604020202020204" pitchFamily="34" charset="0"/>
            </a:endParaRPr>
          </a:p>
          <a:p>
            <a:pPr marL="328254" indent="-328254" defTabSz="844083">
              <a:buFont typeface="+mj-lt"/>
              <a:buAutoNum type="arabicParenR"/>
            </a:pPr>
            <a:endParaRPr lang="fi-FI" sz="554" dirty="0">
              <a:solidFill>
                <a:srgbClr val="000000"/>
              </a:solidFill>
              <a:cs typeface="Arial" panose="020B0604020202020204" pitchFamily="34" charset="0"/>
            </a:endParaRPr>
          </a:p>
          <a:p>
            <a:pPr marL="422041" indent="-422041" defTabSz="844083">
              <a:buFont typeface="+mj-lt"/>
              <a:buAutoNum type="arabicParenR"/>
            </a:pPr>
            <a:r>
              <a:rPr lang="fi-FI" sz="2215" dirty="0">
                <a:solidFill>
                  <a:srgbClr val="000000"/>
                </a:solidFill>
                <a:cs typeface="Arial" panose="020B0604020202020204" pitchFamily="34" charset="0"/>
              </a:rPr>
              <a:t>Toiseksi hänen täytyy arvioida, </a:t>
            </a:r>
            <a:r>
              <a:rPr lang="fi-FI" sz="2215" u="sng" dirty="0">
                <a:solidFill>
                  <a:srgbClr val="000000"/>
                </a:solidFill>
                <a:cs typeface="Arial" panose="020B0604020202020204" pitchFamily="34" charset="0"/>
              </a:rPr>
              <a:t>tulisiko puolustava vai hyökkäävä pelaaja ensin koskettamaan kiekkoa</a:t>
            </a:r>
          </a:p>
        </p:txBody>
      </p:sp>
      <p:sp>
        <p:nvSpPr>
          <p:cNvPr id="2" name="Alatunnisteen paikkamerkki 1"/>
          <p:cNvSpPr>
            <a:spLocks noGrp="1"/>
          </p:cNvSpPr>
          <p:nvPr>
            <p:ph type="ftr" sz="quarter" idx="11"/>
          </p:nvPr>
        </p:nvSpPr>
        <p:spPr/>
        <p:txBody>
          <a:bodyPr/>
          <a:lstStyle/>
          <a:p>
            <a:r>
              <a:rPr lang="fi-FI" smtClean="0"/>
              <a:t>31.7.2014 / Varala / JIn</a:t>
            </a:r>
            <a:endParaRPr lang="fi-FI"/>
          </a:p>
        </p:txBody>
      </p:sp>
      <p:sp>
        <p:nvSpPr>
          <p:cNvPr id="3" name="Dian numeron paikkamerkki 2"/>
          <p:cNvSpPr>
            <a:spLocks noGrp="1"/>
          </p:cNvSpPr>
          <p:nvPr>
            <p:ph type="sldNum" sz="quarter" idx="12"/>
          </p:nvPr>
        </p:nvSpPr>
        <p:spPr/>
        <p:txBody>
          <a:bodyPr/>
          <a:lstStyle/>
          <a:p>
            <a:fld id="{6DC01E81-98A7-4518-8600-440CC6812714}" type="slidenum">
              <a:rPr lang="fi-FI" smtClean="0"/>
              <a:pPr/>
              <a:t>48</a:t>
            </a:fld>
            <a:endParaRPr lang="fi-FI"/>
          </a:p>
        </p:txBody>
      </p:sp>
      <p:sp>
        <p:nvSpPr>
          <p:cNvPr id="7" name="Tekstiruutu 6">
            <a:hlinkClick r:id="rId3" action="ppaction://hlinkfile"/>
          </p:cNvPr>
          <p:cNvSpPr txBox="1"/>
          <p:nvPr/>
        </p:nvSpPr>
        <p:spPr>
          <a:xfrm>
            <a:off x="8273012" y="4742468"/>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4" action="ppaction://hlinkfile"/>
              </a:rPr>
              <a:t>Hybridi-04</a:t>
            </a:r>
            <a:endParaRPr lang="fi-FI" sz="2215" b="1" dirty="0">
              <a:solidFill>
                <a:srgbClr val="FFFFFF"/>
              </a:solidFill>
            </a:endParaRPr>
          </a:p>
        </p:txBody>
      </p:sp>
    </p:spTree>
    <p:extLst>
      <p:ext uri="{BB962C8B-B14F-4D97-AF65-F5344CB8AC3E}">
        <p14:creationId xmlns:p14="http://schemas.microsoft.com/office/powerpoint/2010/main" val="41370155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2247773" y="504370"/>
            <a:ext cx="5410456" cy="546945"/>
          </a:xfrm>
          <a:prstGeom prst="rect">
            <a:avLst/>
          </a:prstGeom>
          <a:noFill/>
        </p:spPr>
        <p:txBody>
          <a:bodyPr wrap="none" rtlCol="0">
            <a:spAutoFit/>
          </a:bodyPr>
          <a:lstStyle/>
          <a:p>
            <a:pPr algn="ctr" defTabSz="844083"/>
            <a:r>
              <a:rPr lang="fi-FI" sz="2954" b="1" i="1" dirty="0">
                <a:solidFill>
                  <a:srgbClr val="FFFFFF"/>
                </a:solidFill>
                <a:cs typeface="Arial" panose="020B0604020202020204" pitchFamily="34" charset="0"/>
              </a:rPr>
              <a:t>Sääntö 65 – PITKÄ / HYBRIDI</a:t>
            </a:r>
          </a:p>
        </p:txBody>
      </p:sp>
      <p:sp>
        <p:nvSpPr>
          <p:cNvPr id="8" name="Tekstiruutu 7"/>
          <p:cNvSpPr txBox="1"/>
          <p:nvPr/>
        </p:nvSpPr>
        <p:spPr>
          <a:xfrm>
            <a:off x="1141283" y="1634341"/>
            <a:ext cx="7799852" cy="2364622"/>
          </a:xfrm>
          <a:prstGeom prst="rect">
            <a:avLst/>
          </a:prstGeom>
          <a:noFill/>
        </p:spPr>
        <p:txBody>
          <a:bodyPr wrap="square" rtlCol="0">
            <a:spAutoFit/>
          </a:bodyPr>
          <a:lstStyle/>
          <a:p>
            <a:pPr marL="316531" indent="-316531" defTabSz="844083">
              <a:buFont typeface="Arial" panose="020B0604020202020204" pitchFamily="34" charset="0"/>
              <a:buChar char="•"/>
            </a:pPr>
            <a:r>
              <a:rPr lang="fi-FI" sz="2215" dirty="0">
                <a:solidFill>
                  <a:srgbClr val="000000"/>
                </a:solidFill>
                <a:cs typeface="Arial" panose="020B0604020202020204" pitchFamily="34" charset="0"/>
              </a:rPr>
              <a:t>Toinen päätös täytyy tehdä viimeistään, kun </a:t>
            </a:r>
            <a:r>
              <a:rPr lang="fi-FI" sz="2215" b="1" u="sng" dirty="0">
                <a:solidFill>
                  <a:srgbClr val="000000"/>
                </a:solidFill>
                <a:cs typeface="Arial" panose="020B0604020202020204" pitchFamily="34" charset="0"/>
              </a:rPr>
              <a:t>ensimmäinen pelaajista saavuttaa päätyalueen aloituspisteiden tasan</a:t>
            </a:r>
            <a:r>
              <a:rPr lang="fi-FI" sz="2215" dirty="0">
                <a:solidFill>
                  <a:srgbClr val="000000"/>
                </a:solidFill>
                <a:cs typeface="Arial" panose="020B0604020202020204" pitchFamily="34" charset="0"/>
              </a:rPr>
              <a:t>. </a:t>
            </a:r>
          </a:p>
          <a:p>
            <a:pPr marL="316531" indent="-316531" defTabSz="844083">
              <a:buFont typeface="Arial" panose="020B0604020202020204" pitchFamily="34" charset="0"/>
              <a:buChar char="•"/>
            </a:pPr>
            <a:endParaRPr lang="fi-FI" sz="738" dirty="0">
              <a:solidFill>
                <a:srgbClr val="000000"/>
              </a:solidFill>
              <a:cs typeface="Arial" panose="020B0604020202020204" pitchFamily="34" charset="0"/>
            </a:endParaRPr>
          </a:p>
          <a:p>
            <a:pPr marL="316531" indent="-316531" defTabSz="844083">
              <a:buFont typeface="Arial" panose="020B0604020202020204" pitchFamily="34" charset="0"/>
              <a:buChar char="•"/>
            </a:pPr>
            <a:r>
              <a:rPr lang="fi-FI" sz="2215" dirty="0">
                <a:solidFill>
                  <a:srgbClr val="000000"/>
                </a:solidFill>
                <a:cs typeface="Arial" panose="020B0604020202020204" pitchFamily="34" charset="0"/>
              </a:rPr>
              <a:t>Toki päätös voidaan tehdä aikaisemminkin.</a:t>
            </a:r>
          </a:p>
          <a:p>
            <a:pPr marL="316531" indent="-316531" defTabSz="844083">
              <a:buFont typeface="Arial" panose="020B0604020202020204" pitchFamily="34" charset="0"/>
              <a:buChar char="•"/>
            </a:pPr>
            <a:endParaRPr lang="fi-FI" sz="738" dirty="0">
              <a:solidFill>
                <a:srgbClr val="000000"/>
              </a:solidFill>
              <a:cs typeface="Arial" panose="020B0604020202020204" pitchFamily="34" charset="0"/>
            </a:endParaRPr>
          </a:p>
          <a:p>
            <a:pPr marL="316531" indent="-316531" defTabSz="844083">
              <a:buFont typeface="Arial" panose="020B0604020202020204" pitchFamily="34" charset="0"/>
              <a:buChar char="•"/>
            </a:pPr>
            <a:r>
              <a:rPr lang="fi-FI" sz="2215" dirty="0">
                <a:solidFill>
                  <a:srgbClr val="000000"/>
                </a:solidFill>
                <a:cs typeface="Arial" panose="020B0604020202020204" pitchFamily="34" charset="0"/>
              </a:rPr>
              <a:t>Kenttäpelaajan </a:t>
            </a:r>
            <a:r>
              <a:rPr lang="fi-FI" sz="2215" b="1" u="sng" dirty="0">
                <a:solidFill>
                  <a:srgbClr val="000000"/>
                </a:solidFill>
                <a:cs typeface="Arial" panose="020B0604020202020204" pitchFamily="34" charset="0"/>
              </a:rPr>
              <a:t>luistimet ovat määräävä tekijä</a:t>
            </a:r>
            <a:r>
              <a:rPr lang="fi-FI" sz="2215" dirty="0">
                <a:solidFill>
                  <a:srgbClr val="000000"/>
                </a:solidFill>
                <a:cs typeface="Arial" panose="020B0604020202020204" pitchFamily="34" charset="0"/>
              </a:rPr>
              <a:t> pelaajan asemaa arvioitaessa</a:t>
            </a:r>
          </a:p>
        </p:txBody>
      </p:sp>
      <p:sp>
        <p:nvSpPr>
          <p:cNvPr id="5" name="Tekstiruutu 4">
            <a:hlinkClick r:id="rId3" action="ppaction://hlinkfile"/>
          </p:cNvPr>
          <p:cNvSpPr txBox="1"/>
          <p:nvPr/>
        </p:nvSpPr>
        <p:spPr>
          <a:xfrm>
            <a:off x="8273012" y="4728061"/>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4" action="ppaction://hlinkfile"/>
              </a:rPr>
              <a:t>Hybridi-05</a:t>
            </a:r>
            <a:endParaRPr lang="fi-FI" sz="2215" b="1" dirty="0">
              <a:solidFill>
                <a:srgbClr val="FFFFFF"/>
              </a:solidFill>
            </a:endParaRPr>
          </a:p>
        </p:txBody>
      </p:sp>
      <p:sp>
        <p:nvSpPr>
          <p:cNvPr id="2" name="Alatunnisteen paikkamerkki 1"/>
          <p:cNvSpPr>
            <a:spLocks noGrp="1"/>
          </p:cNvSpPr>
          <p:nvPr>
            <p:ph type="ftr" sz="quarter" idx="11"/>
          </p:nvPr>
        </p:nvSpPr>
        <p:spPr/>
        <p:txBody>
          <a:bodyPr/>
          <a:lstStyle/>
          <a:p>
            <a:r>
              <a:rPr lang="fi-FI" smtClean="0"/>
              <a:t>31.7.2014 / Varala / JIn</a:t>
            </a:r>
            <a:endParaRPr lang="fi-FI"/>
          </a:p>
        </p:txBody>
      </p:sp>
      <p:sp>
        <p:nvSpPr>
          <p:cNvPr id="3" name="Dian numeron paikkamerkki 2"/>
          <p:cNvSpPr>
            <a:spLocks noGrp="1"/>
          </p:cNvSpPr>
          <p:nvPr>
            <p:ph type="sldNum" sz="quarter" idx="12"/>
          </p:nvPr>
        </p:nvSpPr>
        <p:spPr/>
        <p:txBody>
          <a:bodyPr/>
          <a:lstStyle/>
          <a:p>
            <a:fld id="{6DC01E81-98A7-4518-8600-440CC6812714}" type="slidenum">
              <a:rPr lang="fi-FI" smtClean="0"/>
              <a:pPr/>
              <a:t>49</a:t>
            </a:fld>
            <a:endParaRPr lang="fi-FI"/>
          </a:p>
        </p:txBody>
      </p:sp>
    </p:spTree>
    <p:extLst>
      <p:ext uri="{BB962C8B-B14F-4D97-AF65-F5344CB8AC3E}">
        <p14:creationId xmlns:p14="http://schemas.microsoft.com/office/powerpoint/2010/main" val="1595460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80592" y="274638"/>
            <a:ext cx="8136904" cy="562074"/>
          </a:xfrm>
        </p:spPr>
        <p:txBody>
          <a:bodyPr>
            <a:noAutofit/>
          </a:bodyPr>
          <a:lstStyle/>
          <a:p>
            <a:r>
              <a:rPr lang="fi-FI" sz="3200" dirty="0"/>
              <a:t>Sääntö 117 – JOUKKUERANGAISTUS</a:t>
            </a:r>
            <a:endParaRPr lang="fi-FI" sz="3200" u="sng" dirty="0"/>
          </a:p>
        </p:txBody>
      </p:sp>
      <p:sp>
        <p:nvSpPr>
          <p:cNvPr id="3" name="Sisällön paikkamerkki 2"/>
          <p:cNvSpPr>
            <a:spLocks noGrp="1"/>
          </p:cNvSpPr>
          <p:nvPr>
            <p:ph sz="half" idx="1"/>
          </p:nvPr>
        </p:nvSpPr>
        <p:spPr>
          <a:xfrm>
            <a:off x="632520" y="1124745"/>
            <a:ext cx="8784976" cy="1108719"/>
          </a:xfrm>
        </p:spPr>
        <p:txBody>
          <a:bodyPr>
            <a:noAutofit/>
          </a:bodyPr>
          <a:lstStyle/>
          <a:p>
            <a:pPr marL="0" indent="0">
              <a:spcBef>
                <a:spcPts val="0"/>
              </a:spcBef>
              <a:spcAft>
                <a:spcPts val="300"/>
              </a:spcAft>
              <a:buNone/>
            </a:pPr>
            <a:r>
              <a:rPr lang="fi-FI" sz="2400" b="1" u="sng" dirty="0"/>
              <a:t>MÄÄRITELMÄ:</a:t>
            </a:r>
            <a:r>
              <a:rPr lang="fi-FI" sz="2400" dirty="0"/>
              <a:t> Pelaajapenkillä tunnistettava tai tunnistamaton pelaaja tai joukkueen toimihenkilö </a:t>
            </a:r>
            <a:r>
              <a:rPr lang="fi-FI" sz="2400" u="sng" dirty="0"/>
              <a:t>käyttäytyy peliä haittaavasti </a:t>
            </a:r>
            <a:r>
              <a:rPr lang="fi-FI" sz="2400" dirty="0"/>
              <a:t>tai </a:t>
            </a:r>
            <a:r>
              <a:rPr lang="fi-FI" sz="2400" u="sng" dirty="0"/>
              <a:t>toimii sääntöjen vastaisesti</a:t>
            </a:r>
            <a:r>
              <a:rPr lang="fi-FI" sz="2400" dirty="0"/>
              <a:t>.</a:t>
            </a:r>
          </a:p>
        </p:txBody>
      </p:sp>
      <p:sp>
        <p:nvSpPr>
          <p:cNvPr id="6" name="Sisällön paikkamerkki 5"/>
          <p:cNvSpPr>
            <a:spLocks noGrp="1"/>
          </p:cNvSpPr>
          <p:nvPr>
            <p:ph sz="half" idx="2"/>
          </p:nvPr>
        </p:nvSpPr>
        <p:spPr>
          <a:xfrm>
            <a:off x="650972" y="2451318"/>
            <a:ext cx="8766525" cy="3905033"/>
          </a:xfrm>
        </p:spPr>
        <p:txBody>
          <a:bodyPr>
            <a:normAutofit/>
          </a:bodyPr>
          <a:lstStyle/>
          <a:p>
            <a:pPr marL="358775" indent="-358775">
              <a:spcBef>
                <a:spcPts val="0"/>
              </a:spcBef>
              <a:spcAft>
                <a:spcPts val="600"/>
              </a:spcAft>
              <a:buFont typeface="+mj-lt"/>
              <a:buAutoNum type="romanLcPeriod"/>
            </a:pPr>
            <a:r>
              <a:rPr lang="fi-FI" sz="2000" dirty="0"/>
              <a:t>Pelaajapenkillä suoritettuna rike on rangaistavissa joukkue-rangaistuksella.  </a:t>
            </a:r>
          </a:p>
          <a:p>
            <a:pPr marL="358775" indent="-358775">
              <a:spcBef>
                <a:spcPts val="0"/>
              </a:spcBef>
              <a:spcAft>
                <a:spcPts val="600"/>
              </a:spcAft>
              <a:buFont typeface="+mj-lt"/>
              <a:buAutoNum type="romanLcPeriod"/>
            </a:pPr>
            <a:r>
              <a:rPr lang="fi-FI" sz="2000" dirty="0"/>
              <a:t>Jos jostakin rikkeestä </a:t>
            </a:r>
            <a:r>
              <a:rPr lang="fi-FI" sz="2000" u="sng" dirty="0"/>
              <a:t>jäällä tehtynä</a:t>
            </a:r>
            <a:r>
              <a:rPr lang="fi-FI" sz="2000" dirty="0"/>
              <a:t> rangaistaan käytösrangaistuksella tai pelirangaistuksella, </a:t>
            </a:r>
            <a:r>
              <a:rPr lang="fi-FI" sz="2000" u="sng" dirty="0"/>
              <a:t>rangaistaan siitä yhtäläisesti</a:t>
            </a:r>
            <a:r>
              <a:rPr lang="fi-FI" sz="2000" dirty="0"/>
              <a:t>, jos sen tekee pelaajapenkillä tunnistettava pelaaja tai joukkueen toimihenkilö.  </a:t>
            </a:r>
          </a:p>
          <a:p>
            <a:pPr marL="358775" indent="-358775">
              <a:spcBef>
                <a:spcPts val="0"/>
              </a:spcBef>
              <a:spcAft>
                <a:spcPts val="600"/>
              </a:spcAft>
              <a:buFont typeface="+mj-lt"/>
              <a:buAutoNum type="romanLcPeriod"/>
            </a:pPr>
            <a:r>
              <a:rPr lang="fi-FI" sz="2000" dirty="0"/>
              <a:t>Joukkuerangaistuksen voi kärsiä kuka tahansa jäällä katkaisuhetkellä ollut kenttäpelaaja.</a:t>
            </a:r>
          </a:p>
          <a:p>
            <a:pPr marL="358775" indent="-358775">
              <a:spcBef>
                <a:spcPts val="0"/>
              </a:spcBef>
              <a:spcAft>
                <a:spcPts val="600"/>
              </a:spcAft>
              <a:buFont typeface="+mj-lt"/>
              <a:buAutoNum type="romanLcPeriod"/>
            </a:pPr>
            <a:r>
              <a:rPr lang="fi-FI" sz="2000" dirty="0"/>
              <a:t>Jos rangaistun joukkueen valmentaja kieltäytyy nimeämästä joukkue-rangaistuksen tai maalivahdin rangaistuksen kärsivää kenttäpelaajaa, </a:t>
            </a:r>
            <a:r>
              <a:rPr lang="fi-FI" sz="2000" b="1" u="sng" dirty="0"/>
              <a:t>päätuomari nimeää itse rangaistuksen kärsivän kenttäpelaajan</a:t>
            </a:r>
            <a:r>
              <a:rPr lang="fi-FI" sz="2000" dirty="0"/>
              <a:t>.</a:t>
            </a:r>
          </a:p>
        </p:txBody>
      </p:sp>
      <p:sp>
        <p:nvSpPr>
          <p:cNvPr id="4" name="Alatunnisteen paikkamerkki 3"/>
          <p:cNvSpPr>
            <a:spLocks noGrp="1"/>
          </p:cNvSpPr>
          <p:nvPr>
            <p:ph type="ftr" sz="quarter" idx="11"/>
          </p:nvPr>
        </p:nvSpPr>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p:txBody>
          <a:bodyPr/>
          <a:lstStyle/>
          <a:p>
            <a:fld id="{6DC01E81-98A7-4518-8600-440CC6812714}" type="slidenum">
              <a:rPr lang="fi-FI" smtClean="0"/>
              <a:pPr/>
              <a:t>5</a:t>
            </a:fld>
            <a:endParaRPr lang="fi-FI" dirty="0"/>
          </a:p>
        </p:txBody>
      </p:sp>
    </p:spTree>
    <p:extLst>
      <p:ext uri="{BB962C8B-B14F-4D97-AF65-F5344CB8AC3E}">
        <p14:creationId xmlns:p14="http://schemas.microsoft.com/office/powerpoint/2010/main" val="322798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2247773" y="504370"/>
            <a:ext cx="5410456" cy="546945"/>
          </a:xfrm>
          <a:prstGeom prst="rect">
            <a:avLst/>
          </a:prstGeom>
          <a:noFill/>
        </p:spPr>
        <p:txBody>
          <a:bodyPr wrap="none" rtlCol="0">
            <a:spAutoFit/>
          </a:bodyPr>
          <a:lstStyle/>
          <a:p>
            <a:pPr algn="ctr" defTabSz="844083"/>
            <a:r>
              <a:rPr lang="fi-FI" sz="2954" b="1" i="1" dirty="0">
                <a:solidFill>
                  <a:srgbClr val="FFFFFF"/>
                </a:solidFill>
                <a:cs typeface="Arial" panose="020B0604020202020204" pitchFamily="34" charset="0"/>
              </a:rPr>
              <a:t>Sääntö 65 – PITKÄ / HYBRIDI</a:t>
            </a:r>
          </a:p>
        </p:txBody>
      </p:sp>
      <p:sp>
        <p:nvSpPr>
          <p:cNvPr id="5" name="Tekstiruutu 4"/>
          <p:cNvSpPr txBox="1"/>
          <p:nvPr/>
        </p:nvSpPr>
        <p:spPr>
          <a:xfrm>
            <a:off x="1141283" y="1753101"/>
            <a:ext cx="7799852" cy="887935"/>
          </a:xfrm>
          <a:prstGeom prst="rect">
            <a:avLst/>
          </a:prstGeom>
          <a:noFill/>
        </p:spPr>
        <p:txBody>
          <a:bodyPr wrap="square" rtlCol="0">
            <a:spAutoFit/>
          </a:bodyPr>
          <a:lstStyle/>
          <a:p>
            <a:pPr defTabSz="844083"/>
            <a:r>
              <a:rPr lang="fi-FI" sz="2585" b="1" u="sng" dirty="0">
                <a:solidFill>
                  <a:srgbClr val="000000"/>
                </a:solidFill>
                <a:cs typeface="Arial" panose="020B0604020202020204" pitchFamily="34" charset="0"/>
              </a:rPr>
              <a:t>Päätös </a:t>
            </a:r>
            <a:r>
              <a:rPr lang="fi-FI" sz="2585" b="1" i="1" u="sng" dirty="0">
                <a:solidFill>
                  <a:srgbClr val="000000"/>
                </a:solidFill>
                <a:cs typeface="Arial" panose="020B0604020202020204" pitchFamily="34" charset="0"/>
              </a:rPr>
              <a:t>”Kuka pelaisi kiekkoa seuraavaksi”</a:t>
            </a:r>
            <a:r>
              <a:rPr lang="fi-FI" sz="2585" b="1" u="sng" dirty="0">
                <a:solidFill>
                  <a:srgbClr val="000000"/>
                </a:solidFill>
                <a:cs typeface="Arial" panose="020B0604020202020204" pitchFamily="34" charset="0"/>
              </a:rPr>
              <a:t> tehdään:</a:t>
            </a:r>
          </a:p>
        </p:txBody>
      </p:sp>
      <p:sp>
        <p:nvSpPr>
          <p:cNvPr id="8" name="Tekstiruutu 7"/>
          <p:cNvSpPr txBox="1"/>
          <p:nvPr/>
        </p:nvSpPr>
        <p:spPr>
          <a:xfrm>
            <a:off x="1141283" y="2830782"/>
            <a:ext cx="7799852" cy="1910203"/>
          </a:xfrm>
          <a:prstGeom prst="rect">
            <a:avLst/>
          </a:prstGeom>
          <a:noFill/>
        </p:spPr>
        <p:txBody>
          <a:bodyPr wrap="square" rtlCol="0">
            <a:spAutoFit/>
          </a:bodyPr>
          <a:lstStyle/>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Kun kiekkoon on vielä </a:t>
            </a:r>
            <a:r>
              <a:rPr lang="fi-FI" sz="2215" b="1" u="sng" dirty="0">
                <a:solidFill>
                  <a:srgbClr val="000000"/>
                </a:solidFill>
                <a:cs typeface="Arial" panose="020B0604020202020204" pitchFamily="34" charset="0"/>
              </a:rPr>
              <a:t>turvallinen etäisyys </a:t>
            </a:r>
            <a:r>
              <a:rPr lang="fi-FI" sz="2215" dirty="0">
                <a:solidFill>
                  <a:srgbClr val="000000"/>
                </a:solidFill>
                <a:cs typeface="Arial" panose="020B0604020202020204" pitchFamily="34" charset="0"/>
              </a:rPr>
              <a:t>(8-12 m) ja on selvä, että joko hyökkäävä pelaaja tai puolustava pelaaja saavuttaisi kiekon selkeästi ensimmäisenä</a:t>
            </a:r>
          </a:p>
          <a:p>
            <a:pPr marL="328254" indent="-328254" defTabSz="844083">
              <a:buFont typeface="Arial" panose="020B0604020202020204" pitchFamily="34" charset="0"/>
              <a:buChar char="•"/>
            </a:pPr>
            <a:endParaRPr lang="fi-FI" sz="738" dirty="0">
              <a:solidFill>
                <a:srgbClr val="000000"/>
              </a:solidFill>
              <a:cs typeface="Arial" panose="020B0604020202020204" pitchFamily="34" charset="0"/>
            </a:endParaRPr>
          </a:p>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Jos on liian vaikea arvioida, kumman joukkueen pelaaja saavuttaisi kiekon ensimmäisenä, </a:t>
            </a:r>
            <a:r>
              <a:rPr lang="fi-FI" sz="2215" b="1" u="sng" dirty="0">
                <a:solidFill>
                  <a:srgbClr val="000000"/>
                </a:solidFill>
                <a:cs typeface="Arial" panose="020B0604020202020204" pitchFamily="34" charset="0"/>
              </a:rPr>
              <a:t>tuomitaan pitkä</a:t>
            </a:r>
          </a:p>
        </p:txBody>
      </p:sp>
      <p:sp>
        <p:nvSpPr>
          <p:cNvPr id="6" name="Tekstiruutu 5">
            <a:hlinkClick r:id="rId3" action="ppaction://hlinkfile"/>
          </p:cNvPr>
          <p:cNvSpPr txBox="1"/>
          <p:nvPr/>
        </p:nvSpPr>
        <p:spPr>
          <a:xfrm>
            <a:off x="8273012" y="4824847"/>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4" action="ppaction://hlinkfile"/>
              </a:rPr>
              <a:t>Hybridi-06</a:t>
            </a:r>
            <a:endParaRPr lang="fi-FI" sz="2215" b="1" dirty="0">
              <a:solidFill>
                <a:srgbClr val="FFFFFF"/>
              </a:solidFill>
            </a:endParaRPr>
          </a:p>
        </p:txBody>
      </p:sp>
      <p:sp>
        <p:nvSpPr>
          <p:cNvPr id="2" name="Alatunnisteen paikkamerkki 1"/>
          <p:cNvSpPr>
            <a:spLocks noGrp="1"/>
          </p:cNvSpPr>
          <p:nvPr>
            <p:ph type="ftr" sz="quarter" idx="11"/>
          </p:nvPr>
        </p:nvSpPr>
        <p:spPr/>
        <p:txBody>
          <a:bodyPr/>
          <a:lstStyle/>
          <a:p>
            <a:r>
              <a:rPr lang="fi-FI" smtClean="0"/>
              <a:t>31.7.2014 / Varala / JIn</a:t>
            </a:r>
            <a:endParaRPr lang="fi-FI"/>
          </a:p>
        </p:txBody>
      </p:sp>
      <p:sp>
        <p:nvSpPr>
          <p:cNvPr id="3" name="Dian numeron paikkamerkki 2"/>
          <p:cNvSpPr>
            <a:spLocks noGrp="1"/>
          </p:cNvSpPr>
          <p:nvPr>
            <p:ph type="sldNum" sz="quarter" idx="12"/>
          </p:nvPr>
        </p:nvSpPr>
        <p:spPr/>
        <p:txBody>
          <a:bodyPr/>
          <a:lstStyle/>
          <a:p>
            <a:fld id="{6DC01E81-98A7-4518-8600-440CC6812714}" type="slidenum">
              <a:rPr lang="fi-FI" smtClean="0"/>
              <a:pPr/>
              <a:t>50</a:t>
            </a:fld>
            <a:endParaRPr lang="fi-FI"/>
          </a:p>
        </p:txBody>
      </p:sp>
    </p:spTree>
    <p:extLst>
      <p:ext uri="{BB962C8B-B14F-4D97-AF65-F5344CB8AC3E}">
        <p14:creationId xmlns:p14="http://schemas.microsoft.com/office/powerpoint/2010/main" val="3280649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2247773" y="511375"/>
            <a:ext cx="5410456" cy="546945"/>
          </a:xfrm>
          <a:prstGeom prst="rect">
            <a:avLst/>
          </a:prstGeom>
          <a:noFill/>
        </p:spPr>
        <p:txBody>
          <a:bodyPr wrap="none" rtlCol="0">
            <a:spAutoFit/>
          </a:bodyPr>
          <a:lstStyle/>
          <a:p>
            <a:pPr algn="ctr" defTabSz="844083"/>
            <a:r>
              <a:rPr lang="fi-FI" sz="2954" b="1" i="1" dirty="0">
                <a:solidFill>
                  <a:srgbClr val="FFFFFF"/>
                </a:solidFill>
                <a:cs typeface="Arial" panose="020B0604020202020204" pitchFamily="34" charset="0"/>
              </a:rPr>
              <a:t>Sääntö 65 – PITKÄ / HYBRIDI</a:t>
            </a:r>
          </a:p>
        </p:txBody>
      </p:sp>
      <p:sp>
        <p:nvSpPr>
          <p:cNvPr id="5" name="Tekstiruutu 4"/>
          <p:cNvSpPr txBox="1"/>
          <p:nvPr/>
        </p:nvSpPr>
        <p:spPr>
          <a:xfrm>
            <a:off x="1141283" y="1572948"/>
            <a:ext cx="7799852" cy="490134"/>
          </a:xfrm>
          <a:prstGeom prst="rect">
            <a:avLst/>
          </a:prstGeom>
          <a:noFill/>
        </p:spPr>
        <p:txBody>
          <a:bodyPr wrap="square" rtlCol="0">
            <a:spAutoFit/>
          </a:bodyPr>
          <a:lstStyle/>
          <a:p>
            <a:pPr defTabSz="844083"/>
            <a:r>
              <a:rPr lang="fi-FI" sz="2585" b="1" u="sng" dirty="0">
                <a:solidFill>
                  <a:srgbClr val="000000"/>
                </a:solidFill>
                <a:cs typeface="Arial" panose="020B0604020202020204" pitchFamily="34" charset="0"/>
              </a:rPr>
              <a:t>Päätös </a:t>
            </a:r>
            <a:r>
              <a:rPr lang="fi-FI" sz="2585" b="1" i="1" u="sng" dirty="0">
                <a:solidFill>
                  <a:srgbClr val="000000"/>
                </a:solidFill>
                <a:cs typeface="Arial" panose="020B0604020202020204" pitchFamily="34" charset="0"/>
              </a:rPr>
              <a:t>”pitkä / ei pitkä”</a:t>
            </a:r>
            <a:r>
              <a:rPr lang="fi-FI" sz="2585" b="1" u="sng" dirty="0">
                <a:solidFill>
                  <a:srgbClr val="000000"/>
                </a:solidFill>
                <a:cs typeface="Arial" panose="020B0604020202020204" pitchFamily="34" charset="0"/>
              </a:rPr>
              <a:t> tehdään:</a:t>
            </a:r>
          </a:p>
        </p:txBody>
      </p:sp>
      <p:sp>
        <p:nvSpPr>
          <p:cNvPr id="8" name="Tekstiruutu 7"/>
          <p:cNvSpPr txBox="1"/>
          <p:nvPr/>
        </p:nvSpPr>
        <p:spPr>
          <a:xfrm>
            <a:off x="1145455" y="2224644"/>
            <a:ext cx="7799852" cy="2790764"/>
          </a:xfrm>
          <a:prstGeom prst="rect">
            <a:avLst/>
          </a:prstGeom>
          <a:noFill/>
        </p:spPr>
        <p:txBody>
          <a:bodyPr wrap="square" rtlCol="0">
            <a:spAutoFit/>
          </a:bodyPr>
          <a:lstStyle/>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VIIMEISTÄÄN, kun ensimmäinen kiekkoa tavoittelevista pelaajista on saavuttanut päätyalueen </a:t>
            </a:r>
            <a:r>
              <a:rPr lang="fi-FI" sz="2215" b="1" u="sng" dirty="0">
                <a:solidFill>
                  <a:srgbClr val="000000"/>
                </a:solidFill>
                <a:cs typeface="Arial" panose="020B0604020202020204" pitchFamily="34" charset="0"/>
              </a:rPr>
              <a:t>aloituspisteiden tasan</a:t>
            </a:r>
            <a:r>
              <a:rPr lang="fi-FI" sz="2215" u="sng" dirty="0">
                <a:solidFill>
                  <a:srgbClr val="000000"/>
                </a:solidFill>
                <a:cs typeface="Arial" panose="020B0604020202020204" pitchFamily="34" charset="0"/>
              </a:rPr>
              <a:t> </a:t>
            </a:r>
          </a:p>
          <a:p>
            <a:pPr marL="422041" indent="-422041" defTabSz="844083">
              <a:buFont typeface="Arial" panose="020B0604020202020204" pitchFamily="34" charset="0"/>
              <a:buChar char="•"/>
            </a:pPr>
            <a:endParaRPr lang="fi-FI" sz="738" dirty="0">
              <a:solidFill>
                <a:srgbClr val="000000"/>
              </a:solidFill>
              <a:cs typeface="Arial" panose="020B0604020202020204" pitchFamily="34" charset="0"/>
            </a:endParaRPr>
          </a:p>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Jos puolustavan joukkueen pelaaja saavuttaisi kiekon ensimmäisenä, </a:t>
            </a:r>
            <a:r>
              <a:rPr lang="fi-FI" sz="2215" b="1" u="sng" dirty="0">
                <a:solidFill>
                  <a:srgbClr val="000000"/>
                </a:solidFill>
                <a:cs typeface="Arial" panose="020B0604020202020204" pitchFamily="34" charset="0"/>
              </a:rPr>
              <a:t>tuomitaan pitkä</a:t>
            </a:r>
          </a:p>
          <a:p>
            <a:pPr marL="328254" indent="-328254" defTabSz="844083">
              <a:buFont typeface="Arial" panose="020B0604020202020204" pitchFamily="34" charset="0"/>
              <a:buChar char="•"/>
            </a:pPr>
            <a:endParaRPr lang="fi-FI" sz="738" dirty="0">
              <a:solidFill>
                <a:srgbClr val="000000"/>
              </a:solidFill>
              <a:cs typeface="Arial" panose="020B0604020202020204" pitchFamily="34" charset="0"/>
            </a:endParaRPr>
          </a:p>
          <a:p>
            <a:pPr marL="328254" indent="-328254" defTabSz="844083">
              <a:buFont typeface="Arial" panose="020B0604020202020204" pitchFamily="34" charset="0"/>
              <a:buChar char="•"/>
            </a:pPr>
            <a:endParaRPr lang="fi-FI" sz="554" dirty="0">
              <a:solidFill>
                <a:srgbClr val="000000"/>
              </a:solidFill>
              <a:cs typeface="Arial" panose="020B0604020202020204" pitchFamily="34" charset="0"/>
            </a:endParaRPr>
          </a:p>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Jos hyökkäävän joukkueen pelaaja saavuttaisi kiekon ensimmäisenä, </a:t>
            </a:r>
            <a:r>
              <a:rPr lang="fi-FI" sz="2215" b="1" u="sng" dirty="0">
                <a:solidFill>
                  <a:srgbClr val="000000"/>
                </a:solidFill>
                <a:cs typeface="Arial" panose="020B0604020202020204" pitchFamily="34" charset="0"/>
              </a:rPr>
              <a:t>peli jatkuu</a:t>
            </a:r>
          </a:p>
        </p:txBody>
      </p:sp>
      <p:sp>
        <p:nvSpPr>
          <p:cNvPr id="2" name="Alatunnisteen paikkamerkki 1"/>
          <p:cNvSpPr>
            <a:spLocks noGrp="1"/>
          </p:cNvSpPr>
          <p:nvPr>
            <p:ph type="ftr" sz="quarter" idx="11"/>
          </p:nvPr>
        </p:nvSpPr>
        <p:spPr/>
        <p:txBody>
          <a:bodyPr/>
          <a:lstStyle/>
          <a:p>
            <a:r>
              <a:rPr lang="fi-FI" smtClean="0"/>
              <a:t>31.7.2014 / Varala / JIn</a:t>
            </a:r>
            <a:endParaRPr lang="fi-FI"/>
          </a:p>
        </p:txBody>
      </p:sp>
      <p:sp>
        <p:nvSpPr>
          <p:cNvPr id="3" name="Dian numeron paikkamerkki 2"/>
          <p:cNvSpPr>
            <a:spLocks noGrp="1"/>
          </p:cNvSpPr>
          <p:nvPr>
            <p:ph type="sldNum" sz="quarter" idx="12"/>
          </p:nvPr>
        </p:nvSpPr>
        <p:spPr/>
        <p:txBody>
          <a:bodyPr/>
          <a:lstStyle/>
          <a:p>
            <a:fld id="{6DC01E81-98A7-4518-8600-440CC6812714}" type="slidenum">
              <a:rPr lang="fi-FI" smtClean="0"/>
              <a:pPr/>
              <a:t>51</a:t>
            </a:fld>
            <a:endParaRPr lang="fi-FI"/>
          </a:p>
        </p:txBody>
      </p:sp>
      <p:sp>
        <p:nvSpPr>
          <p:cNvPr id="7" name="Tekstiruutu 6">
            <a:hlinkClick r:id="rId3" action="ppaction://hlinkfile"/>
          </p:cNvPr>
          <p:cNvSpPr txBox="1"/>
          <p:nvPr/>
        </p:nvSpPr>
        <p:spPr>
          <a:xfrm>
            <a:off x="8209977" y="4794022"/>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4" action="ppaction://hlinkfile"/>
              </a:rPr>
              <a:t>Hybridi-07</a:t>
            </a:r>
            <a:endParaRPr lang="fi-FI" sz="2215" b="1" dirty="0">
              <a:solidFill>
                <a:srgbClr val="FFFFFF"/>
              </a:solidFill>
            </a:endParaRPr>
          </a:p>
        </p:txBody>
      </p:sp>
    </p:spTree>
    <p:extLst>
      <p:ext uri="{BB962C8B-B14F-4D97-AF65-F5344CB8AC3E}">
        <p14:creationId xmlns:p14="http://schemas.microsoft.com/office/powerpoint/2010/main" val="5150795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2247772" y="468548"/>
            <a:ext cx="5410456" cy="546945"/>
          </a:xfrm>
          <a:prstGeom prst="rect">
            <a:avLst/>
          </a:prstGeom>
          <a:noFill/>
        </p:spPr>
        <p:txBody>
          <a:bodyPr wrap="none" rtlCol="0">
            <a:spAutoFit/>
          </a:bodyPr>
          <a:lstStyle/>
          <a:p>
            <a:pPr algn="ctr" defTabSz="844083"/>
            <a:r>
              <a:rPr lang="fi-FI" sz="2954" b="1" i="1" dirty="0">
                <a:solidFill>
                  <a:srgbClr val="FFFFFF"/>
                </a:solidFill>
                <a:cs typeface="Arial" panose="020B0604020202020204" pitchFamily="34" charset="0"/>
              </a:rPr>
              <a:t>Sääntö 65 – PITKÄ / HYBRIDI</a:t>
            </a:r>
          </a:p>
        </p:txBody>
      </p:sp>
      <p:sp>
        <p:nvSpPr>
          <p:cNvPr id="5" name="Tekstiruutu 4"/>
          <p:cNvSpPr txBox="1"/>
          <p:nvPr/>
        </p:nvSpPr>
        <p:spPr>
          <a:xfrm>
            <a:off x="1141283" y="1753098"/>
            <a:ext cx="7799852" cy="490134"/>
          </a:xfrm>
          <a:prstGeom prst="rect">
            <a:avLst/>
          </a:prstGeom>
          <a:noFill/>
        </p:spPr>
        <p:txBody>
          <a:bodyPr wrap="square" rtlCol="0">
            <a:spAutoFit/>
          </a:bodyPr>
          <a:lstStyle/>
          <a:p>
            <a:pPr defTabSz="844083"/>
            <a:r>
              <a:rPr lang="fi-FI" sz="2585" b="1" u="sng" dirty="0">
                <a:solidFill>
                  <a:srgbClr val="000000"/>
                </a:solidFill>
                <a:cs typeface="Arial" panose="020B0604020202020204" pitchFamily="34" charset="0"/>
              </a:rPr>
              <a:t>Keskeiset kriteerit:</a:t>
            </a:r>
          </a:p>
        </p:txBody>
      </p:sp>
      <p:sp>
        <p:nvSpPr>
          <p:cNvPr id="8" name="Tekstiruutu 7"/>
          <p:cNvSpPr txBox="1"/>
          <p:nvPr/>
        </p:nvSpPr>
        <p:spPr>
          <a:xfrm>
            <a:off x="1141283" y="2431967"/>
            <a:ext cx="7799852" cy="2705484"/>
          </a:xfrm>
          <a:prstGeom prst="rect">
            <a:avLst/>
          </a:prstGeom>
          <a:noFill/>
        </p:spPr>
        <p:txBody>
          <a:bodyPr wrap="square" rtlCol="0">
            <a:spAutoFit/>
          </a:bodyPr>
          <a:lstStyle/>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Kyseessä ei ole kilpajuoksu aloituspisteelle</a:t>
            </a:r>
            <a:endParaRPr lang="fi-FI" sz="2215" u="sng" dirty="0">
              <a:solidFill>
                <a:srgbClr val="000000"/>
              </a:solidFill>
              <a:cs typeface="Arial" panose="020B0604020202020204" pitchFamily="34" charset="0"/>
            </a:endParaRPr>
          </a:p>
          <a:p>
            <a:pPr marL="422041" indent="-422041" defTabSz="844083">
              <a:buFont typeface="Arial" panose="020B0604020202020204" pitchFamily="34" charset="0"/>
              <a:buChar char="•"/>
            </a:pPr>
            <a:endParaRPr lang="fi-FI" sz="738" dirty="0">
              <a:solidFill>
                <a:srgbClr val="000000"/>
              </a:solidFill>
              <a:cs typeface="Arial" panose="020B0604020202020204" pitchFamily="34" charset="0"/>
            </a:endParaRPr>
          </a:p>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Linjatuomari tulee perustaa päätöksensä siihen, kumpi kamppailevista pelaajista saavuttaisi kiekon, jos peli jatkuisi</a:t>
            </a:r>
            <a:endParaRPr lang="fi-FI" sz="2215" b="1" u="sng" dirty="0">
              <a:solidFill>
                <a:srgbClr val="000000"/>
              </a:solidFill>
              <a:cs typeface="Arial" panose="020B0604020202020204" pitchFamily="34" charset="0"/>
            </a:endParaRPr>
          </a:p>
          <a:p>
            <a:pPr marL="328254" indent="-328254" defTabSz="844083">
              <a:buFont typeface="Arial" panose="020B0604020202020204" pitchFamily="34" charset="0"/>
              <a:buChar char="•"/>
            </a:pPr>
            <a:endParaRPr lang="fi-FI" sz="738" dirty="0">
              <a:solidFill>
                <a:srgbClr val="000000"/>
              </a:solidFill>
              <a:cs typeface="Arial" panose="020B0604020202020204" pitchFamily="34" charset="0"/>
            </a:endParaRPr>
          </a:p>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Pelaajien </a:t>
            </a:r>
            <a:r>
              <a:rPr lang="fi-FI" sz="2215" b="1" dirty="0">
                <a:solidFill>
                  <a:srgbClr val="000000"/>
                </a:solidFill>
                <a:cs typeface="Arial" panose="020B0604020202020204" pitchFamily="34" charset="0"/>
              </a:rPr>
              <a:t>TURVALLISUUS</a:t>
            </a:r>
            <a:r>
              <a:rPr lang="fi-FI" sz="2215" dirty="0">
                <a:solidFill>
                  <a:srgbClr val="000000"/>
                </a:solidFill>
                <a:cs typeface="Arial" panose="020B0604020202020204" pitchFamily="34" charset="0"/>
              </a:rPr>
              <a:t> kriittinen tekijä. Linjatuomarin pitää tehdä päätöksensä 8-12 metrin ”turvavyöhykkeellä” ennen kuin pelaaja(t) saavuttavat kiekon</a:t>
            </a:r>
            <a:endParaRPr lang="fi-FI" sz="2215" b="1" u="sng" dirty="0">
              <a:solidFill>
                <a:srgbClr val="000000"/>
              </a:solidFill>
              <a:cs typeface="Arial" panose="020B0604020202020204" pitchFamily="34" charset="0"/>
            </a:endParaRPr>
          </a:p>
        </p:txBody>
      </p:sp>
      <p:sp>
        <p:nvSpPr>
          <p:cNvPr id="6" name="Tekstiruutu 5">
            <a:hlinkClick r:id="rId3" action="ppaction://hlinkfile"/>
          </p:cNvPr>
          <p:cNvSpPr txBox="1"/>
          <p:nvPr/>
        </p:nvSpPr>
        <p:spPr>
          <a:xfrm>
            <a:off x="8273012" y="4832623"/>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4" action="ppaction://hlinkfile"/>
              </a:rPr>
              <a:t>Hybridi-08</a:t>
            </a:r>
            <a:endParaRPr lang="fi-FI" sz="2215" b="1" dirty="0">
              <a:solidFill>
                <a:srgbClr val="FFFFFF"/>
              </a:solidFill>
            </a:endParaRPr>
          </a:p>
        </p:txBody>
      </p:sp>
      <p:sp>
        <p:nvSpPr>
          <p:cNvPr id="2" name="Alatunnisteen paikkamerkki 1"/>
          <p:cNvSpPr>
            <a:spLocks noGrp="1"/>
          </p:cNvSpPr>
          <p:nvPr>
            <p:ph type="ftr" sz="quarter" idx="11"/>
          </p:nvPr>
        </p:nvSpPr>
        <p:spPr/>
        <p:txBody>
          <a:bodyPr/>
          <a:lstStyle/>
          <a:p>
            <a:r>
              <a:rPr lang="fi-FI" smtClean="0"/>
              <a:t>31.7.2014 / Varala / JIn</a:t>
            </a:r>
            <a:endParaRPr lang="fi-FI"/>
          </a:p>
        </p:txBody>
      </p:sp>
      <p:sp>
        <p:nvSpPr>
          <p:cNvPr id="3" name="Dian numeron paikkamerkki 2"/>
          <p:cNvSpPr>
            <a:spLocks noGrp="1"/>
          </p:cNvSpPr>
          <p:nvPr>
            <p:ph type="sldNum" sz="quarter" idx="12"/>
          </p:nvPr>
        </p:nvSpPr>
        <p:spPr/>
        <p:txBody>
          <a:bodyPr/>
          <a:lstStyle/>
          <a:p>
            <a:fld id="{6DC01E81-98A7-4518-8600-440CC6812714}" type="slidenum">
              <a:rPr lang="fi-FI" smtClean="0"/>
              <a:pPr/>
              <a:t>52</a:t>
            </a:fld>
            <a:endParaRPr lang="fi-FI"/>
          </a:p>
        </p:txBody>
      </p:sp>
    </p:spTree>
    <p:extLst>
      <p:ext uri="{BB962C8B-B14F-4D97-AF65-F5344CB8AC3E}">
        <p14:creationId xmlns:p14="http://schemas.microsoft.com/office/powerpoint/2010/main" val="18350760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2247773" y="504370"/>
            <a:ext cx="5410456" cy="546945"/>
          </a:xfrm>
          <a:prstGeom prst="rect">
            <a:avLst/>
          </a:prstGeom>
          <a:noFill/>
        </p:spPr>
        <p:txBody>
          <a:bodyPr wrap="none" rtlCol="0">
            <a:spAutoFit/>
          </a:bodyPr>
          <a:lstStyle/>
          <a:p>
            <a:pPr algn="ctr" defTabSz="844083"/>
            <a:r>
              <a:rPr lang="fi-FI" sz="2954" b="1" i="1" dirty="0">
                <a:solidFill>
                  <a:srgbClr val="FFFFFF"/>
                </a:solidFill>
                <a:cs typeface="Arial" panose="020B0604020202020204" pitchFamily="34" charset="0"/>
              </a:rPr>
              <a:t>Sääntö 65 – PITKÄ / HYBRIDI</a:t>
            </a:r>
          </a:p>
        </p:txBody>
      </p:sp>
      <p:sp>
        <p:nvSpPr>
          <p:cNvPr id="5" name="Tekstiruutu 4"/>
          <p:cNvSpPr txBox="1"/>
          <p:nvPr/>
        </p:nvSpPr>
        <p:spPr>
          <a:xfrm>
            <a:off x="1141283" y="1753098"/>
            <a:ext cx="7799852" cy="490134"/>
          </a:xfrm>
          <a:prstGeom prst="rect">
            <a:avLst/>
          </a:prstGeom>
          <a:noFill/>
        </p:spPr>
        <p:txBody>
          <a:bodyPr wrap="square" rtlCol="0">
            <a:spAutoFit/>
          </a:bodyPr>
          <a:lstStyle/>
          <a:p>
            <a:pPr defTabSz="844083"/>
            <a:r>
              <a:rPr lang="fi-FI" sz="2585" b="1" u="sng" dirty="0">
                <a:solidFill>
                  <a:srgbClr val="000000"/>
                </a:solidFill>
                <a:cs typeface="Arial" panose="020B0604020202020204" pitchFamily="34" charset="0"/>
              </a:rPr>
              <a:t>Tarpeeton tai vältettävissä oleva kontakti:</a:t>
            </a:r>
          </a:p>
        </p:txBody>
      </p:sp>
      <p:sp>
        <p:nvSpPr>
          <p:cNvPr id="8" name="Tekstiruutu 7"/>
          <p:cNvSpPr txBox="1"/>
          <p:nvPr/>
        </p:nvSpPr>
        <p:spPr>
          <a:xfrm>
            <a:off x="1141283" y="2431967"/>
            <a:ext cx="7799852" cy="1228478"/>
          </a:xfrm>
          <a:prstGeom prst="rect">
            <a:avLst/>
          </a:prstGeom>
          <a:noFill/>
        </p:spPr>
        <p:txBody>
          <a:bodyPr wrap="square" rtlCol="0">
            <a:spAutoFit/>
          </a:bodyPr>
          <a:lstStyle/>
          <a:p>
            <a:pPr defTabSz="844083"/>
            <a:r>
              <a:rPr lang="fi-FI" sz="2215" b="1" i="1" dirty="0">
                <a:solidFill>
                  <a:srgbClr val="000000"/>
                </a:solidFill>
                <a:cs typeface="Arial" panose="020B0604020202020204" pitchFamily="34" charset="0"/>
              </a:rPr>
              <a:t>Kun pitkä tuomitaan</a:t>
            </a:r>
            <a:endParaRPr lang="fi-FI" sz="2215" b="1" i="1" u="sng" dirty="0">
              <a:solidFill>
                <a:srgbClr val="000000"/>
              </a:solidFill>
              <a:cs typeface="Arial" panose="020B0604020202020204" pitchFamily="34" charset="0"/>
            </a:endParaRPr>
          </a:p>
          <a:p>
            <a:pPr marL="422041" indent="-422041" defTabSz="844083">
              <a:buFont typeface="Arial" panose="020B0604020202020204" pitchFamily="34" charset="0"/>
              <a:buChar char="•"/>
            </a:pPr>
            <a:endParaRPr lang="fi-FI" sz="738" dirty="0">
              <a:solidFill>
                <a:srgbClr val="000000"/>
              </a:solidFill>
              <a:cs typeface="Arial" panose="020B0604020202020204" pitchFamily="34" charset="0"/>
            </a:endParaRPr>
          </a:p>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Jos pitkän tilanteessa peli katkaistaan, tuomariston täytyy tiukasti valvoa sääntöä kontaktin välttämisestä</a:t>
            </a:r>
            <a:endParaRPr lang="fi-FI" sz="2215" b="1" u="sng" dirty="0">
              <a:solidFill>
                <a:srgbClr val="000000"/>
              </a:solidFill>
              <a:cs typeface="Arial" panose="020B0604020202020204" pitchFamily="34" charset="0"/>
            </a:endParaRPr>
          </a:p>
        </p:txBody>
      </p:sp>
      <p:sp>
        <p:nvSpPr>
          <p:cNvPr id="2" name="Alatunnisteen paikkamerkki 1"/>
          <p:cNvSpPr>
            <a:spLocks noGrp="1"/>
          </p:cNvSpPr>
          <p:nvPr>
            <p:ph type="ftr" sz="quarter" idx="11"/>
          </p:nvPr>
        </p:nvSpPr>
        <p:spPr/>
        <p:txBody>
          <a:bodyPr/>
          <a:lstStyle/>
          <a:p>
            <a:r>
              <a:rPr lang="fi-FI" smtClean="0"/>
              <a:t>31.7.2014 / Varala / JIn</a:t>
            </a:r>
            <a:endParaRPr lang="fi-FI"/>
          </a:p>
        </p:txBody>
      </p:sp>
      <p:sp>
        <p:nvSpPr>
          <p:cNvPr id="3" name="Dian numeron paikkamerkki 2"/>
          <p:cNvSpPr>
            <a:spLocks noGrp="1"/>
          </p:cNvSpPr>
          <p:nvPr>
            <p:ph type="sldNum" sz="quarter" idx="12"/>
          </p:nvPr>
        </p:nvSpPr>
        <p:spPr/>
        <p:txBody>
          <a:bodyPr/>
          <a:lstStyle/>
          <a:p>
            <a:fld id="{6DC01E81-98A7-4518-8600-440CC6812714}" type="slidenum">
              <a:rPr lang="fi-FI" smtClean="0"/>
              <a:pPr/>
              <a:t>53</a:t>
            </a:fld>
            <a:endParaRPr lang="fi-FI"/>
          </a:p>
        </p:txBody>
      </p:sp>
      <p:sp>
        <p:nvSpPr>
          <p:cNvPr id="7" name="Tekstiruutu 6">
            <a:hlinkClick r:id="rId3" action="ppaction://hlinkfile"/>
          </p:cNvPr>
          <p:cNvSpPr txBox="1"/>
          <p:nvPr/>
        </p:nvSpPr>
        <p:spPr>
          <a:xfrm>
            <a:off x="8273012" y="4813282"/>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4" action="ppaction://hlinkfile"/>
              </a:rPr>
              <a:t>Hybridi-09</a:t>
            </a:r>
            <a:endParaRPr lang="fi-FI" sz="2215" b="1" dirty="0">
              <a:solidFill>
                <a:srgbClr val="FFFFFF"/>
              </a:solidFill>
            </a:endParaRPr>
          </a:p>
        </p:txBody>
      </p:sp>
    </p:spTree>
    <p:extLst>
      <p:ext uri="{BB962C8B-B14F-4D97-AF65-F5344CB8AC3E}">
        <p14:creationId xmlns:p14="http://schemas.microsoft.com/office/powerpoint/2010/main" val="15949567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2247773" y="504370"/>
            <a:ext cx="5410456" cy="546945"/>
          </a:xfrm>
          <a:prstGeom prst="rect">
            <a:avLst/>
          </a:prstGeom>
          <a:noFill/>
        </p:spPr>
        <p:txBody>
          <a:bodyPr wrap="none" rtlCol="0">
            <a:spAutoFit/>
          </a:bodyPr>
          <a:lstStyle/>
          <a:p>
            <a:pPr algn="ctr" defTabSz="844083"/>
            <a:r>
              <a:rPr lang="fi-FI" sz="2954" b="1" i="1" dirty="0">
                <a:solidFill>
                  <a:srgbClr val="FFFFFF"/>
                </a:solidFill>
                <a:cs typeface="Arial" panose="020B0604020202020204" pitchFamily="34" charset="0"/>
              </a:rPr>
              <a:t>Sääntö 65 – PITKÄ / HYBRIDI</a:t>
            </a:r>
          </a:p>
        </p:txBody>
      </p:sp>
      <p:sp>
        <p:nvSpPr>
          <p:cNvPr id="5" name="Tekstiruutu 4"/>
          <p:cNvSpPr txBox="1"/>
          <p:nvPr/>
        </p:nvSpPr>
        <p:spPr>
          <a:xfrm>
            <a:off x="1141283" y="1753098"/>
            <a:ext cx="7799852" cy="490134"/>
          </a:xfrm>
          <a:prstGeom prst="rect">
            <a:avLst/>
          </a:prstGeom>
          <a:noFill/>
        </p:spPr>
        <p:txBody>
          <a:bodyPr wrap="square" rtlCol="0">
            <a:spAutoFit/>
          </a:bodyPr>
          <a:lstStyle/>
          <a:p>
            <a:pPr defTabSz="844083"/>
            <a:r>
              <a:rPr lang="fi-FI" sz="2585" b="1" u="sng" dirty="0">
                <a:solidFill>
                  <a:srgbClr val="000000"/>
                </a:solidFill>
                <a:cs typeface="Arial" panose="020B0604020202020204" pitchFamily="34" charset="0"/>
              </a:rPr>
              <a:t>Tarpeeton tai vältettävissä oleva kontakti:</a:t>
            </a:r>
          </a:p>
        </p:txBody>
      </p:sp>
      <p:sp>
        <p:nvSpPr>
          <p:cNvPr id="8" name="Tekstiruutu 7"/>
          <p:cNvSpPr txBox="1"/>
          <p:nvPr/>
        </p:nvSpPr>
        <p:spPr>
          <a:xfrm>
            <a:off x="1141283" y="2431969"/>
            <a:ext cx="7799852" cy="1910203"/>
          </a:xfrm>
          <a:prstGeom prst="rect">
            <a:avLst/>
          </a:prstGeom>
          <a:noFill/>
        </p:spPr>
        <p:txBody>
          <a:bodyPr wrap="square" rtlCol="0">
            <a:spAutoFit/>
          </a:bodyPr>
          <a:lstStyle/>
          <a:p>
            <a:pPr defTabSz="844083"/>
            <a:r>
              <a:rPr lang="fi-FI" sz="2215" b="1" i="1" dirty="0">
                <a:solidFill>
                  <a:srgbClr val="000000"/>
                </a:solidFill>
                <a:cs typeface="Arial" panose="020B0604020202020204" pitchFamily="34" charset="0"/>
              </a:rPr>
              <a:t>Kun </a:t>
            </a:r>
            <a:r>
              <a:rPr lang="fi-FI" sz="2215" b="1" i="1" dirty="0" smtClean="0">
                <a:solidFill>
                  <a:srgbClr val="000000"/>
                </a:solidFill>
                <a:cs typeface="Arial" panose="020B0604020202020204" pitchFamily="34" charset="0"/>
              </a:rPr>
              <a:t>pitkää </a:t>
            </a:r>
            <a:r>
              <a:rPr lang="fi-FI" sz="2215" b="1" i="1" dirty="0">
                <a:solidFill>
                  <a:srgbClr val="000000"/>
                </a:solidFill>
                <a:cs typeface="Arial" panose="020B0604020202020204" pitchFamily="34" charset="0"/>
              </a:rPr>
              <a:t>ei tuomita</a:t>
            </a:r>
            <a:endParaRPr lang="fi-FI" sz="2215" b="1" i="1" u="sng" dirty="0">
              <a:solidFill>
                <a:srgbClr val="000000"/>
              </a:solidFill>
              <a:cs typeface="Arial" panose="020B0604020202020204" pitchFamily="34" charset="0"/>
            </a:endParaRPr>
          </a:p>
          <a:p>
            <a:pPr marL="422041" indent="-422041" defTabSz="844083">
              <a:buFont typeface="Arial" panose="020B0604020202020204" pitchFamily="34" charset="0"/>
              <a:buChar char="•"/>
            </a:pPr>
            <a:endParaRPr lang="fi-FI" sz="738" dirty="0">
              <a:solidFill>
                <a:srgbClr val="000000"/>
              </a:solidFill>
              <a:cs typeface="Arial" panose="020B0604020202020204" pitchFamily="34" charset="0"/>
            </a:endParaRPr>
          </a:p>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Jos pitkän tilanteessa peliä ei katkaista, koska hyökkäävä pelaaja on saavuttanut asemanedun kiekkoon nähden, pelaajien täytyy kamppailla sääntöjen määrittämissä rajoissa</a:t>
            </a:r>
            <a:endParaRPr lang="fi-FI" sz="2215" b="1" u="sng" dirty="0">
              <a:solidFill>
                <a:srgbClr val="000000"/>
              </a:solidFill>
              <a:cs typeface="Arial" panose="020B0604020202020204" pitchFamily="34" charset="0"/>
            </a:endParaRPr>
          </a:p>
        </p:txBody>
      </p:sp>
      <p:sp>
        <p:nvSpPr>
          <p:cNvPr id="2" name="Alatunnisteen paikkamerkki 1"/>
          <p:cNvSpPr>
            <a:spLocks noGrp="1"/>
          </p:cNvSpPr>
          <p:nvPr>
            <p:ph type="ftr" sz="quarter" idx="11"/>
          </p:nvPr>
        </p:nvSpPr>
        <p:spPr/>
        <p:txBody>
          <a:bodyPr/>
          <a:lstStyle/>
          <a:p>
            <a:r>
              <a:rPr lang="fi-FI" smtClean="0"/>
              <a:t>31.7.2014 / Varala / JIn</a:t>
            </a:r>
            <a:endParaRPr lang="fi-FI"/>
          </a:p>
        </p:txBody>
      </p:sp>
      <p:sp>
        <p:nvSpPr>
          <p:cNvPr id="3" name="Dian numeron paikkamerkki 2"/>
          <p:cNvSpPr>
            <a:spLocks noGrp="1"/>
          </p:cNvSpPr>
          <p:nvPr>
            <p:ph type="sldNum" sz="quarter" idx="12"/>
          </p:nvPr>
        </p:nvSpPr>
        <p:spPr/>
        <p:txBody>
          <a:bodyPr/>
          <a:lstStyle/>
          <a:p>
            <a:fld id="{6DC01E81-98A7-4518-8600-440CC6812714}" type="slidenum">
              <a:rPr lang="fi-FI" smtClean="0"/>
              <a:pPr/>
              <a:t>54</a:t>
            </a:fld>
            <a:endParaRPr lang="fi-FI"/>
          </a:p>
        </p:txBody>
      </p:sp>
      <p:sp>
        <p:nvSpPr>
          <p:cNvPr id="7" name="Tekstiruutu 6">
            <a:hlinkClick r:id="rId3" action="ppaction://hlinkfile"/>
          </p:cNvPr>
          <p:cNvSpPr txBox="1"/>
          <p:nvPr/>
        </p:nvSpPr>
        <p:spPr>
          <a:xfrm>
            <a:off x="8273012" y="4824847"/>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4" action="ppaction://hlinkfile"/>
              </a:rPr>
              <a:t>Hybridi-10</a:t>
            </a:r>
            <a:endParaRPr lang="fi-FI" sz="2215" b="1" dirty="0">
              <a:solidFill>
                <a:srgbClr val="FFFFFF"/>
              </a:solidFill>
            </a:endParaRPr>
          </a:p>
        </p:txBody>
      </p:sp>
    </p:spTree>
    <p:extLst>
      <p:ext uri="{BB962C8B-B14F-4D97-AF65-F5344CB8AC3E}">
        <p14:creationId xmlns:p14="http://schemas.microsoft.com/office/powerpoint/2010/main" val="38388304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1141283" y="598184"/>
            <a:ext cx="7378050" cy="546945"/>
          </a:xfrm>
          <a:prstGeom prst="rect">
            <a:avLst/>
          </a:prstGeom>
          <a:noFill/>
        </p:spPr>
        <p:txBody>
          <a:bodyPr wrap="square" rtlCol="0">
            <a:spAutoFit/>
          </a:bodyPr>
          <a:lstStyle/>
          <a:p>
            <a:pPr algn="ctr" defTabSz="844083"/>
            <a:r>
              <a:rPr lang="fi-FI" sz="2954" b="1" i="1" dirty="0">
                <a:solidFill>
                  <a:srgbClr val="FFFFFF"/>
                </a:solidFill>
                <a:cs typeface="Arial" panose="020B0604020202020204" pitchFamily="34" charset="0"/>
              </a:rPr>
              <a:t>HYBRIDI-PITKÄ / TUOMITSEMINEN</a:t>
            </a:r>
          </a:p>
        </p:txBody>
      </p:sp>
      <p:sp>
        <p:nvSpPr>
          <p:cNvPr id="5" name="Tekstiruutu 4"/>
          <p:cNvSpPr txBox="1"/>
          <p:nvPr/>
        </p:nvSpPr>
        <p:spPr>
          <a:xfrm>
            <a:off x="1141283" y="1753098"/>
            <a:ext cx="7799852" cy="490134"/>
          </a:xfrm>
          <a:prstGeom prst="rect">
            <a:avLst/>
          </a:prstGeom>
          <a:noFill/>
        </p:spPr>
        <p:txBody>
          <a:bodyPr wrap="square" rtlCol="0">
            <a:spAutoFit/>
          </a:bodyPr>
          <a:lstStyle/>
          <a:p>
            <a:pPr defTabSz="844083"/>
            <a:r>
              <a:rPr lang="fi-FI" sz="2585" b="1" u="sng" dirty="0">
                <a:solidFill>
                  <a:srgbClr val="000000"/>
                </a:solidFill>
                <a:cs typeface="Arial" panose="020B0604020202020204" pitchFamily="34" charset="0"/>
              </a:rPr>
              <a:t>Pelaajat liikkuvat eri nopeudella:</a:t>
            </a:r>
          </a:p>
        </p:txBody>
      </p:sp>
      <p:sp>
        <p:nvSpPr>
          <p:cNvPr id="8" name="Tekstiruutu 7"/>
          <p:cNvSpPr txBox="1"/>
          <p:nvPr/>
        </p:nvSpPr>
        <p:spPr>
          <a:xfrm>
            <a:off x="1141283" y="2431968"/>
            <a:ext cx="7799852" cy="1569340"/>
          </a:xfrm>
          <a:prstGeom prst="rect">
            <a:avLst/>
          </a:prstGeom>
          <a:noFill/>
        </p:spPr>
        <p:txBody>
          <a:bodyPr wrap="square" rtlCol="0">
            <a:spAutoFit/>
          </a:bodyPr>
          <a:lstStyle/>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Kiekon </a:t>
            </a:r>
            <a:r>
              <a:rPr lang="fi-FI" sz="2215" u="sng" dirty="0">
                <a:solidFill>
                  <a:srgbClr val="000000"/>
                </a:solidFill>
                <a:cs typeface="Arial" panose="020B0604020202020204" pitchFamily="34" charset="0"/>
              </a:rPr>
              <a:t>todennäköisesti ensimmäiseksi</a:t>
            </a:r>
            <a:r>
              <a:rPr lang="fi-FI" sz="2215" dirty="0">
                <a:solidFill>
                  <a:srgbClr val="000000"/>
                </a:solidFill>
                <a:cs typeface="Arial" panose="020B0604020202020204" pitchFamily="34" charset="0"/>
              </a:rPr>
              <a:t> saavuttava pelaaja ei välttämättä ole pelaaja, joka on lähinnä kiekkoa</a:t>
            </a:r>
          </a:p>
          <a:p>
            <a:pPr marL="422041" indent="-422041" defTabSz="844083">
              <a:buFont typeface="Arial" panose="020B0604020202020204" pitchFamily="34" charset="0"/>
              <a:buChar char="•"/>
            </a:pPr>
            <a:endParaRPr lang="fi-FI" sz="738" dirty="0">
              <a:solidFill>
                <a:srgbClr val="000000"/>
              </a:solidFill>
              <a:cs typeface="Arial" panose="020B0604020202020204" pitchFamily="34" charset="0"/>
            </a:endParaRPr>
          </a:p>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Pelaajien liikkeen nopeus ja suunta täytyy ottaa myös huomioon </a:t>
            </a:r>
            <a:endParaRPr lang="fi-FI" sz="2215" b="1" u="sng" dirty="0">
              <a:solidFill>
                <a:srgbClr val="000000"/>
              </a:solidFill>
              <a:cs typeface="Arial" panose="020B0604020202020204" pitchFamily="34" charset="0"/>
            </a:endParaRPr>
          </a:p>
        </p:txBody>
      </p:sp>
      <p:sp>
        <p:nvSpPr>
          <p:cNvPr id="6" name="Tekstiruutu 5">
            <a:hlinkClick r:id="rId3" action="ppaction://hlinkfile"/>
          </p:cNvPr>
          <p:cNvSpPr txBox="1"/>
          <p:nvPr/>
        </p:nvSpPr>
        <p:spPr>
          <a:xfrm>
            <a:off x="8273012" y="4824847"/>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4" action="ppaction://hlinkfile"/>
              </a:rPr>
              <a:t>Hybridi-11</a:t>
            </a:r>
            <a:endParaRPr lang="fi-FI" sz="2215" b="1" dirty="0">
              <a:solidFill>
                <a:srgbClr val="FFFFFF"/>
              </a:solidFill>
            </a:endParaRPr>
          </a:p>
        </p:txBody>
      </p:sp>
      <p:sp>
        <p:nvSpPr>
          <p:cNvPr id="2" name="Alatunnisteen paikkamerkki 1"/>
          <p:cNvSpPr>
            <a:spLocks noGrp="1"/>
          </p:cNvSpPr>
          <p:nvPr>
            <p:ph type="ftr" sz="quarter" idx="11"/>
          </p:nvPr>
        </p:nvSpPr>
        <p:spPr/>
        <p:txBody>
          <a:bodyPr/>
          <a:lstStyle/>
          <a:p>
            <a:r>
              <a:rPr lang="fi-FI" smtClean="0"/>
              <a:t>31.7.2014 / Varala / JIn</a:t>
            </a:r>
            <a:endParaRPr lang="fi-FI"/>
          </a:p>
        </p:txBody>
      </p:sp>
      <p:sp>
        <p:nvSpPr>
          <p:cNvPr id="3" name="Dian numeron paikkamerkki 2"/>
          <p:cNvSpPr>
            <a:spLocks noGrp="1"/>
          </p:cNvSpPr>
          <p:nvPr>
            <p:ph type="sldNum" sz="quarter" idx="12"/>
          </p:nvPr>
        </p:nvSpPr>
        <p:spPr/>
        <p:txBody>
          <a:bodyPr/>
          <a:lstStyle/>
          <a:p>
            <a:fld id="{6DC01E81-98A7-4518-8600-440CC6812714}" type="slidenum">
              <a:rPr lang="fi-FI" smtClean="0"/>
              <a:pPr/>
              <a:t>55</a:t>
            </a:fld>
            <a:endParaRPr lang="fi-FI"/>
          </a:p>
        </p:txBody>
      </p:sp>
    </p:spTree>
    <p:extLst>
      <p:ext uri="{BB962C8B-B14F-4D97-AF65-F5344CB8AC3E}">
        <p14:creationId xmlns:p14="http://schemas.microsoft.com/office/powerpoint/2010/main" val="162185696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1155221" y="551740"/>
            <a:ext cx="7245113" cy="546945"/>
          </a:xfrm>
          <a:prstGeom prst="rect">
            <a:avLst/>
          </a:prstGeom>
          <a:noFill/>
        </p:spPr>
        <p:txBody>
          <a:bodyPr wrap="square" rtlCol="0">
            <a:spAutoFit/>
          </a:bodyPr>
          <a:lstStyle/>
          <a:p>
            <a:pPr algn="ctr" defTabSz="844083"/>
            <a:r>
              <a:rPr lang="fi-FI" sz="2954" b="1" i="1" dirty="0">
                <a:solidFill>
                  <a:srgbClr val="FFFFFF"/>
                </a:solidFill>
                <a:cs typeface="Arial" panose="020B0604020202020204" pitchFamily="34" charset="0"/>
              </a:rPr>
              <a:t>HYBRIDI-PITKÄ / TUOMITSEMINEN</a:t>
            </a:r>
          </a:p>
        </p:txBody>
      </p:sp>
      <p:sp>
        <p:nvSpPr>
          <p:cNvPr id="5" name="Tekstiruutu 4"/>
          <p:cNvSpPr txBox="1"/>
          <p:nvPr/>
        </p:nvSpPr>
        <p:spPr>
          <a:xfrm>
            <a:off x="1141283" y="1753099"/>
            <a:ext cx="7932790" cy="1058238"/>
          </a:xfrm>
          <a:prstGeom prst="rect">
            <a:avLst/>
          </a:prstGeom>
          <a:noFill/>
        </p:spPr>
        <p:txBody>
          <a:bodyPr wrap="square" rtlCol="0">
            <a:spAutoFit/>
          </a:bodyPr>
          <a:lstStyle/>
          <a:p>
            <a:pPr defTabSz="844083"/>
            <a:r>
              <a:rPr lang="fi-FI" sz="2585" b="1" u="sng" dirty="0">
                <a:solidFill>
                  <a:srgbClr val="000000"/>
                </a:solidFill>
                <a:cs typeface="Arial" panose="020B0604020202020204" pitchFamily="34" charset="0"/>
              </a:rPr>
              <a:t>Hidas kiekko </a:t>
            </a:r>
            <a:br>
              <a:rPr lang="fi-FI" sz="2585" b="1" u="sng" dirty="0">
                <a:solidFill>
                  <a:srgbClr val="000000"/>
                </a:solidFill>
                <a:cs typeface="Arial" panose="020B0604020202020204" pitchFamily="34" charset="0"/>
              </a:rPr>
            </a:br>
            <a:r>
              <a:rPr lang="fi-FI" sz="1846" b="1" u="sng" dirty="0">
                <a:solidFill>
                  <a:srgbClr val="000000"/>
                </a:solidFill>
                <a:cs typeface="Arial" panose="020B0604020202020204" pitchFamily="34" charset="0"/>
              </a:rPr>
              <a:t>(ei ole ylittänyt päätyviivaa ennen kuin pelaajat </a:t>
            </a:r>
            <a:r>
              <a:rPr lang="fi-FI" sz="1846" b="1" u="sng">
                <a:solidFill>
                  <a:srgbClr val="000000"/>
                </a:solidFill>
                <a:cs typeface="Arial" panose="020B0604020202020204" pitchFamily="34" charset="0"/>
              </a:rPr>
              <a:t>saavuttavat aloitus-pisteen </a:t>
            </a:r>
            <a:r>
              <a:rPr lang="fi-FI" sz="1846" b="1" u="sng" dirty="0">
                <a:solidFill>
                  <a:srgbClr val="000000"/>
                </a:solidFill>
                <a:cs typeface="Arial" panose="020B0604020202020204" pitchFamily="34" charset="0"/>
              </a:rPr>
              <a:t>tasan):</a:t>
            </a:r>
            <a:endParaRPr lang="fi-FI" sz="2585" b="1" u="sng" dirty="0">
              <a:solidFill>
                <a:srgbClr val="000000"/>
              </a:solidFill>
              <a:cs typeface="Arial" panose="020B0604020202020204" pitchFamily="34" charset="0"/>
            </a:endParaRPr>
          </a:p>
        </p:txBody>
      </p:sp>
      <p:sp>
        <p:nvSpPr>
          <p:cNvPr id="8" name="Tekstiruutu 7"/>
          <p:cNvSpPr txBox="1"/>
          <p:nvPr/>
        </p:nvSpPr>
        <p:spPr>
          <a:xfrm>
            <a:off x="1141283" y="3044955"/>
            <a:ext cx="7799852" cy="1910203"/>
          </a:xfrm>
          <a:prstGeom prst="rect">
            <a:avLst/>
          </a:prstGeom>
          <a:noFill/>
        </p:spPr>
        <p:txBody>
          <a:bodyPr wrap="square" rtlCol="0">
            <a:spAutoFit/>
          </a:bodyPr>
          <a:lstStyle/>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Linjatuomarin on ensimmäiseksi arvioitava, ylittääkö kiekko mahdollisesti päätyviivan</a:t>
            </a:r>
          </a:p>
          <a:p>
            <a:pPr marL="422041" indent="-422041" defTabSz="844083">
              <a:buFont typeface="Arial" panose="020B0604020202020204" pitchFamily="34" charset="0"/>
              <a:buChar char="•"/>
            </a:pPr>
            <a:endParaRPr lang="fi-FI" sz="738" dirty="0">
              <a:solidFill>
                <a:srgbClr val="000000"/>
              </a:solidFill>
              <a:cs typeface="Arial" panose="020B0604020202020204" pitchFamily="34" charset="0"/>
            </a:endParaRPr>
          </a:p>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Päätös kiekon nopeuteen liittyen täytyy tehdä viimeistään, kun kiekko saavuttaa päätyalueen aloitusympyrän ulkokaaren (lähinnä siniviivaa)</a:t>
            </a:r>
            <a:endParaRPr lang="fi-FI" sz="2215" b="1" u="sng" dirty="0">
              <a:solidFill>
                <a:srgbClr val="000000"/>
              </a:solidFill>
              <a:cs typeface="Arial" panose="020B0604020202020204" pitchFamily="34" charset="0"/>
            </a:endParaRPr>
          </a:p>
        </p:txBody>
      </p:sp>
      <p:sp>
        <p:nvSpPr>
          <p:cNvPr id="6" name="Tekstiruutu 5">
            <a:hlinkClick r:id="rId3" action="ppaction://hlinkfile"/>
          </p:cNvPr>
          <p:cNvSpPr txBox="1"/>
          <p:nvPr/>
        </p:nvSpPr>
        <p:spPr>
          <a:xfrm>
            <a:off x="8273012" y="4805574"/>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4" action="ppaction://hlinkfile"/>
              </a:rPr>
              <a:t>Hybridi-12</a:t>
            </a:r>
            <a:endParaRPr lang="fi-FI" sz="2215" b="1" dirty="0">
              <a:solidFill>
                <a:srgbClr val="FFFFFF"/>
              </a:solidFill>
            </a:endParaRPr>
          </a:p>
        </p:txBody>
      </p:sp>
      <p:sp>
        <p:nvSpPr>
          <p:cNvPr id="2" name="Alatunnisteen paikkamerkki 1"/>
          <p:cNvSpPr>
            <a:spLocks noGrp="1"/>
          </p:cNvSpPr>
          <p:nvPr>
            <p:ph type="ftr" sz="quarter" idx="11"/>
          </p:nvPr>
        </p:nvSpPr>
        <p:spPr/>
        <p:txBody>
          <a:bodyPr/>
          <a:lstStyle/>
          <a:p>
            <a:r>
              <a:rPr lang="fi-FI" smtClean="0"/>
              <a:t>31.7.2014 / Varala / JIn</a:t>
            </a:r>
            <a:endParaRPr lang="fi-FI"/>
          </a:p>
        </p:txBody>
      </p:sp>
      <p:sp>
        <p:nvSpPr>
          <p:cNvPr id="3" name="Dian numeron paikkamerkki 2"/>
          <p:cNvSpPr>
            <a:spLocks noGrp="1"/>
          </p:cNvSpPr>
          <p:nvPr>
            <p:ph type="sldNum" sz="quarter" idx="12"/>
          </p:nvPr>
        </p:nvSpPr>
        <p:spPr/>
        <p:txBody>
          <a:bodyPr/>
          <a:lstStyle/>
          <a:p>
            <a:fld id="{6DC01E81-98A7-4518-8600-440CC6812714}" type="slidenum">
              <a:rPr lang="fi-FI" smtClean="0"/>
              <a:pPr/>
              <a:t>56</a:t>
            </a:fld>
            <a:endParaRPr lang="fi-FI"/>
          </a:p>
        </p:txBody>
      </p:sp>
    </p:spTree>
    <p:extLst>
      <p:ext uri="{BB962C8B-B14F-4D97-AF65-F5344CB8AC3E}">
        <p14:creationId xmlns:p14="http://schemas.microsoft.com/office/powerpoint/2010/main" val="15027856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1120791" y="488558"/>
            <a:ext cx="7311582" cy="546945"/>
          </a:xfrm>
          <a:prstGeom prst="rect">
            <a:avLst/>
          </a:prstGeom>
          <a:noFill/>
        </p:spPr>
        <p:txBody>
          <a:bodyPr wrap="square" rtlCol="0">
            <a:spAutoFit/>
          </a:bodyPr>
          <a:lstStyle/>
          <a:p>
            <a:pPr algn="ctr" defTabSz="844083"/>
            <a:r>
              <a:rPr lang="fi-FI" sz="2954" b="1" i="1" dirty="0">
                <a:solidFill>
                  <a:srgbClr val="FFFFFF"/>
                </a:solidFill>
                <a:cs typeface="Arial" panose="020B0604020202020204" pitchFamily="34" charset="0"/>
              </a:rPr>
              <a:t>HYBRIDI-PITKÄ / TUOMITSEMINEN</a:t>
            </a:r>
          </a:p>
        </p:txBody>
      </p:sp>
      <p:sp>
        <p:nvSpPr>
          <p:cNvPr id="5" name="Tekstiruutu 4"/>
          <p:cNvSpPr txBox="1"/>
          <p:nvPr/>
        </p:nvSpPr>
        <p:spPr>
          <a:xfrm>
            <a:off x="964866" y="1278945"/>
            <a:ext cx="7976271" cy="1058238"/>
          </a:xfrm>
          <a:prstGeom prst="rect">
            <a:avLst/>
          </a:prstGeom>
          <a:noFill/>
        </p:spPr>
        <p:txBody>
          <a:bodyPr wrap="square" rtlCol="0">
            <a:spAutoFit/>
          </a:bodyPr>
          <a:lstStyle/>
          <a:p>
            <a:pPr defTabSz="844083"/>
            <a:r>
              <a:rPr lang="fi-FI" sz="2585" b="1" u="sng" dirty="0">
                <a:solidFill>
                  <a:srgbClr val="000000"/>
                </a:solidFill>
                <a:cs typeface="Arial" panose="020B0604020202020204" pitchFamily="34" charset="0"/>
              </a:rPr>
              <a:t>”rännikiekko ”</a:t>
            </a:r>
            <a:br>
              <a:rPr lang="fi-FI" sz="2585" b="1" u="sng" dirty="0">
                <a:solidFill>
                  <a:srgbClr val="000000"/>
                </a:solidFill>
                <a:cs typeface="Arial" panose="020B0604020202020204" pitchFamily="34" charset="0"/>
              </a:rPr>
            </a:br>
            <a:r>
              <a:rPr lang="fi-FI" sz="1846" b="1" u="sng" dirty="0">
                <a:solidFill>
                  <a:srgbClr val="000000"/>
                </a:solidFill>
                <a:cs typeface="Arial" panose="020B0604020202020204" pitchFamily="34" charset="0"/>
              </a:rPr>
              <a:t>(kiekko laukaistaan toista laitaa pitkin, mutta todennäköisesti sitä pelataan toisella laidalla):</a:t>
            </a:r>
            <a:endParaRPr lang="fi-FI" sz="2585" b="1" u="sng" dirty="0">
              <a:solidFill>
                <a:srgbClr val="000000"/>
              </a:solidFill>
              <a:cs typeface="Arial" panose="020B0604020202020204" pitchFamily="34" charset="0"/>
            </a:endParaRPr>
          </a:p>
        </p:txBody>
      </p:sp>
      <p:sp>
        <p:nvSpPr>
          <p:cNvPr id="8" name="Tekstiruutu 7"/>
          <p:cNvSpPr txBox="1"/>
          <p:nvPr/>
        </p:nvSpPr>
        <p:spPr>
          <a:xfrm>
            <a:off x="964866" y="2564905"/>
            <a:ext cx="3811717" cy="2591928"/>
          </a:xfrm>
          <a:prstGeom prst="rect">
            <a:avLst/>
          </a:prstGeom>
          <a:noFill/>
        </p:spPr>
        <p:txBody>
          <a:bodyPr wrap="square" rtlCol="0">
            <a:spAutoFit/>
          </a:bodyPr>
          <a:lstStyle/>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Linjatuomarin on otettava huomioon kaikki pelaajat ja ennakoitava, mihin kiekko mahdollisesti liikkuu</a:t>
            </a:r>
          </a:p>
          <a:p>
            <a:pPr marL="422041" indent="-422041" defTabSz="844083">
              <a:buFont typeface="Arial" panose="020B0604020202020204" pitchFamily="34" charset="0"/>
              <a:buChar char="•"/>
            </a:pPr>
            <a:endParaRPr lang="fi-FI" sz="738" dirty="0">
              <a:solidFill>
                <a:srgbClr val="000000"/>
              </a:solidFill>
              <a:cs typeface="Arial" panose="020B0604020202020204" pitchFamily="34" charset="0"/>
            </a:endParaRPr>
          </a:p>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Kuka pelaajista ehtisi ensimmäisenä kiekkoon</a:t>
            </a:r>
          </a:p>
        </p:txBody>
      </p:sp>
      <p:pic>
        <p:nvPicPr>
          <p:cNvPr id="6" name="Content Placeholder 7"/>
          <p:cNvPicPr/>
          <p:nvPr/>
        </p:nvPicPr>
        <p:blipFill>
          <a:blip r:embed="rId3" cstate="print">
            <a:clrChange>
              <a:clrFrom>
                <a:srgbClr val="EEF3F9"/>
              </a:clrFrom>
              <a:clrTo>
                <a:srgbClr val="EEF3F9">
                  <a:alpha val="0"/>
                </a:srgbClr>
              </a:clrTo>
            </a:clrChange>
            <a:extLst>
              <a:ext uri="{28A0092B-C50C-407E-A947-70E740481C1C}">
                <a14:useLocalDpi xmlns:a14="http://schemas.microsoft.com/office/drawing/2010/main" val="0"/>
              </a:ext>
            </a:extLst>
          </a:blip>
          <a:stretch>
            <a:fillRect/>
          </a:stretch>
        </p:blipFill>
        <p:spPr bwMode="auto">
          <a:xfrm>
            <a:off x="4776582" y="2108937"/>
            <a:ext cx="3655790" cy="3256977"/>
          </a:xfrm>
          <a:prstGeom prst="rect">
            <a:avLst/>
          </a:prstGeom>
          <a:noFill/>
          <a:ln w="9525">
            <a:noFill/>
            <a:miter lim="800000"/>
            <a:headEnd/>
            <a:tailEnd/>
          </a:ln>
        </p:spPr>
      </p:pic>
      <p:sp>
        <p:nvSpPr>
          <p:cNvPr id="2" name="Alatunnisteen paikkamerkki 1"/>
          <p:cNvSpPr>
            <a:spLocks noGrp="1"/>
          </p:cNvSpPr>
          <p:nvPr>
            <p:ph type="ftr" sz="quarter" idx="11"/>
          </p:nvPr>
        </p:nvSpPr>
        <p:spPr/>
        <p:txBody>
          <a:bodyPr/>
          <a:lstStyle/>
          <a:p>
            <a:r>
              <a:rPr lang="fi-FI" smtClean="0"/>
              <a:t>31.7.2014 / Varala / JIn</a:t>
            </a:r>
            <a:endParaRPr lang="fi-FI"/>
          </a:p>
        </p:txBody>
      </p:sp>
      <p:sp>
        <p:nvSpPr>
          <p:cNvPr id="3" name="Dian numeron paikkamerkki 2"/>
          <p:cNvSpPr>
            <a:spLocks noGrp="1"/>
          </p:cNvSpPr>
          <p:nvPr>
            <p:ph type="sldNum" sz="quarter" idx="12"/>
          </p:nvPr>
        </p:nvSpPr>
        <p:spPr/>
        <p:txBody>
          <a:bodyPr/>
          <a:lstStyle/>
          <a:p>
            <a:fld id="{6DC01E81-98A7-4518-8600-440CC6812714}" type="slidenum">
              <a:rPr lang="fi-FI" smtClean="0"/>
              <a:pPr/>
              <a:t>57</a:t>
            </a:fld>
            <a:endParaRPr lang="fi-FI"/>
          </a:p>
        </p:txBody>
      </p:sp>
      <p:sp>
        <p:nvSpPr>
          <p:cNvPr id="9" name="Tekstiruutu 8">
            <a:hlinkClick r:id="rId4" action="ppaction://hlinkfile"/>
          </p:cNvPr>
          <p:cNvSpPr txBox="1"/>
          <p:nvPr/>
        </p:nvSpPr>
        <p:spPr>
          <a:xfrm>
            <a:off x="8273012" y="4766691"/>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5" action="ppaction://hlinkfile"/>
              </a:rPr>
              <a:t>Hybridi-13</a:t>
            </a:r>
            <a:endParaRPr lang="fi-FI" sz="2215" b="1" dirty="0">
              <a:solidFill>
                <a:srgbClr val="FFFFFF"/>
              </a:solidFill>
            </a:endParaRPr>
          </a:p>
        </p:txBody>
      </p:sp>
    </p:spTree>
    <p:extLst>
      <p:ext uri="{BB962C8B-B14F-4D97-AF65-F5344CB8AC3E}">
        <p14:creationId xmlns:p14="http://schemas.microsoft.com/office/powerpoint/2010/main" val="410943777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p:cNvSpPr txBox="1"/>
          <p:nvPr/>
        </p:nvSpPr>
        <p:spPr>
          <a:xfrm>
            <a:off x="1137157" y="538143"/>
            <a:ext cx="7205761" cy="546945"/>
          </a:xfrm>
          <a:prstGeom prst="rect">
            <a:avLst/>
          </a:prstGeom>
          <a:noFill/>
        </p:spPr>
        <p:txBody>
          <a:bodyPr wrap="square" rtlCol="0">
            <a:spAutoFit/>
          </a:bodyPr>
          <a:lstStyle/>
          <a:p>
            <a:pPr algn="ctr" defTabSz="844083"/>
            <a:r>
              <a:rPr lang="fi-FI" sz="2954" b="1" i="1" dirty="0">
                <a:solidFill>
                  <a:srgbClr val="FFFFFF"/>
                </a:solidFill>
                <a:cs typeface="Arial" panose="020B0604020202020204" pitchFamily="34" charset="0"/>
              </a:rPr>
              <a:t>HYBRIDI-PITKÄ / TUOMITSEMINEN</a:t>
            </a:r>
          </a:p>
        </p:txBody>
      </p:sp>
      <p:sp>
        <p:nvSpPr>
          <p:cNvPr id="5" name="Tekstiruutu 4"/>
          <p:cNvSpPr txBox="1"/>
          <p:nvPr/>
        </p:nvSpPr>
        <p:spPr>
          <a:xfrm>
            <a:off x="964866" y="1634339"/>
            <a:ext cx="7976271" cy="490134"/>
          </a:xfrm>
          <a:prstGeom prst="rect">
            <a:avLst/>
          </a:prstGeom>
          <a:noFill/>
        </p:spPr>
        <p:txBody>
          <a:bodyPr wrap="square" rtlCol="0">
            <a:spAutoFit/>
          </a:bodyPr>
          <a:lstStyle/>
          <a:p>
            <a:pPr defTabSz="844083"/>
            <a:r>
              <a:rPr lang="fi-FI" sz="2585" b="1" u="sng" dirty="0">
                <a:solidFill>
                  <a:srgbClr val="000000"/>
                </a:solidFill>
                <a:cs typeface="Arial" panose="020B0604020202020204" pitchFamily="34" charset="0"/>
              </a:rPr>
              <a:t>Maalivahti poistuu maalialueelta:</a:t>
            </a:r>
          </a:p>
        </p:txBody>
      </p:sp>
      <p:sp>
        <p:nvSpPr>
          <p:cNvPr id="8" name="Tekstiruutu 7"/>
          <p:cNvSpPr txBox="1"/>
          <p:nvPr/>
        </p:nvSpPr>
        <p:spPr>
          <a:xfrm>
            <a:off x="1137155" y="2431968"/>
            <a:ext cx="7776864" cy="1569340"/>
          </a:xfrm>
          <a:prstGeom prst="rect">
            <a:avLst/>
          </a:prstGeom>
          <a:noFill/>
        </p:spPr>
        <p:txBody>
          <a:bodyPr wrap="square" rtlCol="0">
            <a:spAutoFit/>
          </a:bodyPr>
          <a:lstStyle/>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Linjatuomari ei voi keskittyä pelkästään kiekkoa tavoitteleviin kenttäpelaajiin</a:t>
            </a:r>
          </a:p>
          <a:p>
            <a:pPr marL="422041" indent="-422041" defTabSz="844083">
              <a:buFont typeface="Arial" panose="020B0604020202020204" pitchFamily="34" charset="0"/>
              <a:buChar char="•"/>
            </a:pPr>
            <a:endParaRPr lang="fi-FI" sz="738" dirty="0">
              <a:solidFill>
                <a:srgbClr val="000000"/>
              </a:solidFill>
              <a:cs typeface="Arial" panose="020B0604020202020204" pitchFamily="34" charset="0"/>
            </a:endParaRPr>
          </a:p>
          <a:p>
            <a:pPr marL="422041" indent="-422041" defTabSz="844083">
              <a:buFont typeface="Arial" panose="020B0604020202020204" pitchFamily="34" charset="0"/>
              <a:buChar char="•"/>
            </a:pPr>
            <a:r>
              <a:rPr lang="fi-FI" sz="2215" dirty="0">
                <a:solidFill>
                  <a:srgbClr val="000000"/>
                </a:solidFill>
                <a:cs typeface="Arial" panose="020B0604020202020204" pitchFamily="34" charset="0"/>
              </a:rPr>
              <a:t>Maalivahdit ovat todennäköisesti aktiivisempi kuin ennen (riippuu hyökkäävien pelaajien toimista)</a:t>
            </a:r>
          </a:p>
        </p:txBody>
      </p:sp>
      <p:sp>
        <p:nvSpPr>
          <p:cNvPr id="2" name="Alatunnisteen paikkamerkki 1"/>
          <p:cNvSpPr>
            <a:spLocks noGrp="1"/>
          </p:cNvSpPr>
          <p:nvPr>
            <p:ph type="ftr" sz="quarter" idx="11"/>
          </p:nvPr>
        </p:nvSpPr>
        <p:spPr/>
        <p:txBody>
          <a:bodyPr/>
          <a:lstStyle/>
          <a:p>
            <a:r>
              <a:rPr lang="fi-FI" smtClean="0"/>
              <a:t>31.7.2014 / Varala / JIn</a:t>
            </a:r>
            <a:endParaRPr lang="fi-FI"/>
          </a:p>
        </p:txBody>
      </p:sp>
      <p:sp>
        <p:nvSpPr>
          <p:cNvPr id="3" name="Dian numeron paikkamerkki 2"/>
          <p:cNvSpPr>
            <a:spLocks noGrp="1"/>
          </p:cNvSpPr>
          <p:nvPr>
            <p:ph type="sldNum" sz="quarter" idx="12"/>
          </p:nvPr>
        </p:nvSpPr>
        <p:spPr/>
        <p:txBody>
          <a:bodyPr/>
          <a:lstStyle/>
          <a:p>
            <a:fld id="{6DC01E81-98A7-4518-8600-440CC6812714}" type="slidenum">
              <a:rPr lang="fi-FI" smtClean="0"/>
              <a:pPr/>
              <a:t>58</a:t>
            </a:fld>
            <a:endParaRPr lang="fi-FI"/>
          </a:p>
        </p:txBody>
      </p:sp>
      <p:sp>
        <p:nvSpPr>
          <p:cNvPr id="7" name="Tekstiruutu 6">
            <a:hlinkClick r:id="rId3" action="ppaction://hlinkfile"/>
          </p:cNvPr>
          <p:cNvSpPr txBox="1"/>
          <p:nvPr/>
        </p:nvSpPr>
        <p:spPr>
          <a:xfrm>
            <a:off x="8273012" y="4729134"/>
            <a:ext cx="1097206" cy="774058"/>
          </a:xfrm>
          <a:prstGeom prst="rect">
            <a:avLst/>
          </a:prstGeom>
          <a:solidFill>
            <a:srgbClr val="0000FF"/>
          </a:solidFill>
          <a:ln>
            <a:solidFill>
              <a:schemeClr val="tx1"/>
            </a:solidFill>
          </a:ln>
        </p:spPr>
        <p:txBody>
          <a:bodyPr wrap="square" rtlCol="0">
            <a:spAutoFit/>
          </a:bodyPr>
          <a:lstStyle/>
          <a:p>
            <a:pPr algn="ctr" defTabSz="844083"/>
            <a:r>
              <a:rPr lang="fi-FI" sz="2215" b="1" dirty="0">
                <a:solidFill>
                  <a:srgbClr val="FFFFFF"/>
                </a:solidFill>
                <a:hlinkClick r:id="rId4" action="ppaction://hlinkfile"/>
              </a:rPr>
              <a:t>Hybridi-14</a:t>
            </a:r>
            <a:endParaRPr lang="fi-FI" sz="2215" b="1" dirty="0">
              <a:solidFill>
                <a:srgbClr val="FFFFFF"/>
              </a:solidFill>
            </a:endParaRPr>
          </a:p>
        </p:txBody>
      </p:sp>
    </p:spTree>
    <p:extLst>
      <p:ext uri="{BB962C8B-B14F-4D97-AF65-F5344CB8AC3E}">
        <p14:creationId xmlns:p14="http://schemas.microsoft.com/office/powerpoint/2010/main" val="2952634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80592" y="188640"/>
            <a:ext cx="8136904" cy="648072"/>
          </a:xfrm>
        </p:spPr>
        <p:txBody>
          <a:bodyPr>
            <a:noAutofit/>
          </a:bodyPr>
          <a:lstStyle/>
          <a:p>
            <a:r>
              <a:rPr lang="fi-FI" sz="3200" dirty="0"/>
              <a:t>Sääntö 163 – </a:t>
            </a:r>
            <a:r>
              <a:rPr lang="fi-FI" sz="3200" cap="all" dirty="0"/>
              <a:t>PILKKAAMINEN</a:t>
            </a:r>
            <a:endParaRPr lang="fi-FI" sz="3200" u="sng" dirty="0"/>
          </a:p>
        </p:txBody>
      </p:sp>
      <p:sp>
        <p:nvSpPr>
          <p:cNvPr id="3" name="Sisällön paikkamerkki 2"/>
          <p:cNvSpPr>
            <a:spLocks noGrp="1"/>
          </p:cNvSpPr>
          <p:nvPr>
            <p:ph sz="half" idx="1"/>
          </p:nvPr>
        </p:nvSpPr>
        <p:spPr>
          <a:xfrm>
            <a:off x="632520" y="1124745"/>
            <a:ext cx="8784976" cy="863442"/>
          </a:xfrm>
        </p:spPr>
        <p:txBody>
          <a:bodyPr>
            <a:noAutofit/>
          </a:bodyPr>
          <a:lstStyle/>
          <a:p>
            <a:pPr marL="0" indent="0">
              <a:spcBef>
                <a:spcPts val="0"/>
              </a:spcBef>
              <a:spcAft>
                <a:spcPts val="300"/>
              </a:spcAft>
              <a:buNone/>
            </a:pPr>
            <a:r>
              <a:rPr lang="fi-FI" sz="2400" b="1" u="sng" dirty="0"/>
              <a:t>MÄÄRITELMÄ:</a:t>
            </a:r>
            <a:r>
              <a:rPr lang="fi-FI" sz="2400" dirty="0"/>
              <a:t> Kenttäpelaaja juhlii maalia tai halventaa vastustajaa luistellen vastustajan pelaajapenkin editse tehden juhlivia, pilkallisia tai ivallisia eleitä tai provosoivia ilmaisuja pilkatakseen tai ärsyttääkseen vastustajaa.</a:t>
            </a:r>
          </a:p>
        </p:txBody>
      </p:sp>
      <p:sp>
        <p:nvSpPr>
          <p:cNvPr id="6" name="Sisällön paikkamerkki 5"/>
          <p:cNvSpPr>
            <a:spLocks noGrp="1"/>
          </p:cNvSpPr>
          <p:nvPr>
            <p:ph sz="half" idx="2"/>
          </p:nvPr>
        </p:nvSpPr>
        <p:spPr>
          <a:xfrm>
            <a:off x="650972" y="2924944"/>
            <a:ext cx="8766525" cy="3287390"/>
          </a:xfrm>
        </p:spPr>
        <p:txBody>
          <a:bodyPr>
            <a:normAutofit/>
          </a:bodyPr>
          <a:lstStyle/>
          <a:p>
            <a:pPr marL="442913" indent="-442913">
              <a:lnSpc>
                <a:spcPct val="110000"/>
              </a:lnSpc>
              <a:spcBef>
                <a:spcPts val="0"/>
              </a:spcBef>
              <a:spcAft>
                <a:spcPts val="1200"/>
              </a:spcAft>
              <a:buFont typeface="+mj-lt"/>
              <a:buAutoNum type="romanLcPeriod"/>
            </a:pPr>
            <a:r>
              <a:rPr lang="fi-FI" sz="2400" dirty="0"/>
              <a:t>Liiallinen juhlinta tai pelaajapenkillä olevien vastustajien ivaaminen millä tavoin tahansa aiheuttaa tekijälle käytösrangaistuksen. </a:t>
            </a:r>
          </a:p>
        </p:txBody>
      </p:sp>
      <p:sp>
        <p:nvSpPr>
          <p:cNvPr id="4" name="Alatunnisteen paikkamerkki 3"/>
          <p:cNvSpPr>
            <a:spLocks noGrp="1"/>
          </p:cNvSpPr>
          <p:nvPr>
            <p:ph type="ftr" sz="quarter" idx="11"/>
          </p:nvPr>
        </p:nvSpPr>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p:txBody>
          <a:bodyPr/>
          <a:lstStyle/>
          <a:p>
            <a:fld id="{6DC01E81-98A7-4518-8600-440CC6812714}" type="slidenum">
              <a:rPr lang="fi-FI" smtClean="0"/>
              <a:pPr/>
              <a:t>6</a:t>
            </a:fld>
            <a:endParaRPr lang="fi-FI" dirty="0"/>
          </a:p>
        </p:txBody>
      </p:sp>
    </p:spTree>
    <p:extLst>
      <p:ext uri="{BB962C8B-B14F-4D97-AF65-F5344CB8AC3E}">
        <p14:creationId xmlns:p14="http://schemas.microsoft.com/office/powerpoint/2010/main" val="174675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96616" y="188640"/>
            <a:ext cx="7848872" cy="648072"/>
          </a:xfrm>
        </p:spPr>
        <p:txBody>
          <a:bodyPr>
            <a:noAutofit/>
          </a:bodyPr>
          <a:lstStyle/>
          <a:p>
            <a:r>
              <a:rPr lang="fi-FI" sz="2800" dirty="0"/>
              <a:t>Sääntö 168 – </a:t>
            </a:r>
            <a:r>
              <a:rPr lang="fi-FI" sz="2800" cap="all" dirty="0"/>
              <a:t>EPÄURHEILIJAMAINEN KÄYTÖS (1)</a:t>
            </a:r>
            <a:endParaRPr lang="fi-FI" sz="2800" u="sng" dirty="0"/>
          </a:p>
        </p:txBody>
      </p:sp>
      <p:sp>
        <p:nvSpPr>
          <p:cNvPr id="3" name="Sisällön paikkamerkki 2"/>
          <p:cNvSpPr>
            <a:spLocks noGrp="1"/>
          </p:cNvSpPr>
          <p:nvPr>
            <p:ph sz="half" idx="1"/>
          </p:nvPr>
        </p:nvSpPr>
        <p:spPr>
          <a:xfrm>
            <a:off x="632520" y="1124745"/>
            <a:ext cx="8784976" cy="863442"/>
          </a:xfrm>
        </p:spPr>
        <p:txBody>
          <a:bodyPr>
            <a:noAutofit/>
          </a:bodyPr>
          <a:lstStyle/>
          <a:p>
            <a:pPr marL="0" indent="0">
              <a:spcBef>
                <a:spcPts val="0"/>
              </a:spcBef>
              <a:spcAft>
                <a:spcPts val="300"/>
              </a:spcAft>
              <a:buNone/>
            </a:pPr>
            <a:r>
              <a:rPr lang="fi-FI" sz="2400" b="1" u="sng" dirty="0"/>
              <a:t>MÄÄRITELMÄ:</a:t>
            </a:r>
            <a:r>
              <a:rPr lang="fi-FI" sz="2400" dirty="0"/>
              <a:t> Pelaaja tai joukkueen toimihenkilö syyllistyy urheilu-henkeä, reilua peliä tai kunnioitusta koskevaan sääntörikkeeseen.</a:t>
            </a:r>
          </a:p>
        </p:txBody>
      </p:sp>
      <p:sp>
        <p:nvSpPr>
          <p:cNvPr id="6" name="Sisällön paikkamerkki 5"/>
          <p:cNvSpPr>
            <a:spLocks noGrp="1"/>
          </p:cNvSpPr>
          <p:nvPr>
            <p:ph sz="half" idx="2"/>
          </p:nvPr>
        </p:nvSpPr>
        <p:spPr>
          <a:xfrm>
            <a:off x="344488" y="2276219"/>
            <a:ext cx="9433048" cy="3936115"/>
          </a:xfrm>
        </p:spPr>
        <p:txBody>
          <a:bodyPr>
            <a:normAutofit/>
          </a:bodyPr>
          <a:lstStyle/>
          <a:p>
            <a:pPr marL="442913" indent="-442913">
              <a:lnSpc>
                <a:spcPct val="110000"/>
              </a:lnSpc>
              <a:spcBef>
                <a:spcPts val="0"/>
              </a:spcBef>
              <a:spcAft>
                <a:spcPts val="1200"/>
              </a:spcAft>
              <a:buFont typeface="+mj-lt"/>
              <a:buAutoNum type="romanLcPeriod"/>
            </a:pPr>
            <a:r>
              <a:rPr lang="fi-FI" sz="1800" dirty="0"/>
              <a:t>Pelaajalle tai joukkueen toimihenkilölle, joka syyllistyy urheiluhenkeä, reilua peliä tai kunnioitusta koskevaan sääntörikkeeseen, tuomitaan pieni rangaistus (pelaaja) tai joukkuerangaistus (toimihenkilö)..  </a:t>
            </a:r>
          </a:p>
          <a:p>
            <a:pPr marL="442913" indent="-442913">
              <a:lnSpc>
                <a:spcPct val="110000"/>
              </a:lnSpc>
              <a:spcBef>
                <a:spcPts val="0"/>
              </a:spcBef>
              <a:spcAft>
                <a:spcPts val="1200"/>
              </a:spcAft>
              <a:buFont typeface="+mj-lt"/>
              <a:buAutoNum type="romanLcPeriod"/>
            </a:pPr>
            <a:r>
              <a:rPr lang="fi-FI" sz="1800" dirty="0"/>
              <a:t>Pelaajalle tai joukkueen toimihenkilölle, joka juhlii tai onnittelee joukkueen pelaajaa vastustajan loukkaantuessa, tuomitaan pieni rangaistus (pelaaja) tai joukkuerangaistus (toimihenkilö). </a:t>
            </a:r>
          </a:p>
          <a:p>
            <a:pPr marL="442913" indent="-442913">
              <a:lnSpc>
                <a:spcPct val="110000"/>
              </a:lnSpc>
              <a:spcBef>
                <a:spcPts val="0"/>
              </a:spcBef>
              <a:spcAft>
                <a:spcPts val="1200"/>
              </a:spcAft>
              <a:buFont typeface="+mj-lt"/>
              <a:buAutoNum type="romanLcPeriod"/>
            </a:pPr>
            <a:r>
              <a:rPr lang="fi-FI" sz="1800" dirty="0"/>
              <a:t>Hyökkäävälle kenttäpelaajalle, joka jarruttaa jäähileet maalivahdin päälle, kun maalivahti sulkee kiekon pelikatkon aikaansaamiseksi, </a:t>
            </a:r>
            <a:r>
              <a:rPr lang="fi-FI" sz="1800" u="sng" dirty="0"/>
              <a:t>tuomitaan pieni rangaistus.</a:t>
            </a:r>
          </a:p>
          <a:p>
            <a:pPr marL="442913" indent="-442913">
              <a:lnSpc>
                <a:spcPct val="110000"/>
              </a:lnSpc>
              <a:spcBef>
                <a:spcPts val="0"/>
              </a:spcBef>
              <a:spcAft>
                <a:spcPts val="1200"/>
              </a:spcAft>
              <a:buFont typeface="+mj-lt"/>
              <a:buAutoNum type="romanLcPeriod"/>
            </a:pPr>
            <a:r>
              <a:rPr lang="fi-FI" sz="1800" dirty="0"/>
              <a:t>Hyökkäävälle kenttäpelaajalle, joka vihellyksen jälkeen laukaisee kiekon maalivahtia päin, tuomintaan käytösrangaistus. </a:t>
            </a:r>
          </a:p>
        </p:txBody>
      </p:sp>
      <p:sp>
        <p:nvSpPr>
          <p:cNvPr id="4" name="Alatunnisteen paikkamerkki 3"/>
          <p:cNvSpPr>
            <a:spLocks noGrp="1"/>
          </p:cNvSpPr>
          <p:nvPr>
            <p:ph type="ftr" sz="quarter" idx="11"/>
          </p:nvPr>
        </p:nvSpPr>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p:txBody>
          <a:bodyPr/>
          <a:lstStyle/>
          <a:p>
            <a:fld id="{6DC01E81-98A7-4518-8600-440CC6812714}" type="slidenum">
              <a:rPr lang="fi-FI" smtClean="0"/>
              <a:pPr/>
              <a:t>7</a:t>
            </a:fld>
            <a:endParaRPr lang="fi-FI" dirty="0"/>
          </a:p>
        </p:txBody>
      </p:sp>
    </p:spTree>
    <p:extLst>
      <p:ext uri="{BB962C8B-B14F-4D97-AF65-F5344CB8AC3E}">
        <p14:creationId xmlns:p14="http://schemas.microsoft.com/office/powerpoint/2010/main" val="295904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24608" y="260648"/>
            <a:ext cx="7992888" cy="576064"/>
          </a:xfrm>
        </p:spPr>
        <p:txBody>
          <a:bodyPr>
            <a:noAutofit/>
          </a:bodyPr>
          <a:lstStyle/>
          <a:p>
            <a:r>
              <a:rPr lang="fi-FI" sz="2800" dirty="0"/>
              <a:t>Sääntö 168 – </a:t>
            </a:r>
            <a:r>
              <a:rPr lang="fi-FI" sz="2800" cap="all" dirty="0"/>
              <a:t>EPÄURHEILIJAMAINEN KÄYTÖS </a:t>
            </a:r>
            <a:r>
              <a:rPr lang="fi-FI" sz="2800" dirty="0"/>
              <a:t>(2)</a:t>
            </a:r>
            <a:endParaRPr lang="fi-FI" sz="2800" u="sng" dirty="0"/>
          </a:p>
        </p:txBody>
      </p:sp>
      <p:sp>
        <p:nvSpPr>
          <p:cNvPr id="3" name="Sisällön paikkamerkki 2"/>
          <p:cNvSpPr>
            <a:spLocks noGrp="1"/>
          </p:cNvSpPr>
          <p:nvPr>
            <p:ph idx="1"/>
          </p:nvPr>
        </p:nvSpPr>
        <p:spPr>
          <a:xfrm>
            <a:off x="632520" y="1340768"/>
            <a:ext cx="8784976" cy="4968552"/>
          </a:xfrm>
        </p:spPr>
        <p:txBody>
          <a:bodyPr>
            <a:noAutofit/>
          </a:bodyPr>
          <a:lstStyle/>
          <a:p>
            <a:pPr marL="449263" indent="-449263">
              <a:spcBef>
                <a:spcPts val="0"/>
              </a:spcBef>
              <a:spcAft>
                <a:spcPts val="1200"/>
              </a:spcAft>
              <a:buFont typeface="+mj-lt"/>
              <a:buAutoNum type="romanLcPeriod" startAt="5"/>
            </a:pPr>
            <a:r>
              <a:rPr lang="fi-FI" dirty="0"/>
              <a:t>Jos käytösrike on räikeä tai jos pelaaja tai joukkueen toimihenkilö jatkaa epäurheilijamaista käytöstä, hänelle voidaan tuomita käytösrangaistus (???toimihenkilölle???). </a:t>
            </a:r>
          </a:p>
          <a:p>
            <a:pPr marL="442913" indent="-442913">
              <a:spcBef>
                <a:spcPts val="0"/>
              </a:spcBef>
              <a:spcAft>
                <a:spcPts val="1200"/>
              </a:spcAft>
              <a:buFont typeface="+mj-lt"/>
              <a:buAutoNum type="romanLcPeriod" startAt="5"/>
            </a:pPr>
            <a:r>
              <a:rPr lang="fi-FI" dirty="0"/>
              <a:t>Jos pelaaja tai joukkueen toimihenkilö jatkaa epäurheilijamaista käytöstä, josta hänelle on jo tuomittu käytösrangaistus (???toimihenkilölle???), hänelle voidaan tuomita lisäksi pelirangaistus. </a:t>
            </a:r>
          </a:p>
          <a:p>
            <a:pPr marL="442913" indent="-442913">
              <a:spcBef>
                <a:spcPts val="0"/>
              </a:spcBef>
              <a:spcAft>
                <a:spcPts val="1200"/>
              </a:spcAft>
              <a:buFont typeface="+mj-lt"/>
              <a:buAutoNum type="romanLcPeriod" startAt="5"/>
            </a:pPr>
            <a:r>
              <a:rPr lang="fi-FI" dirty="0"/>
              <a:t>Pelaajalle tai joukkueen toimihenkilölle, joka uhkailee, käyttää rasistista tai etnistä loukkausta, sylkee tai tahrii verellä tai tekee seksuaalisen huomautuksen kenelle tahansa, tuomitaan ottelurangaistus</a:t>
            </a:r>
          </a:p>
          <a:p>
            <a:pPr marL="0" indent="0">
              <a:spcBef>
                <a:spcPts val="0"/>
              </a:spcBef>
              <a:spcAft>
                <a:spcPts val="1200"/>
              </a:spcAft>
              <a:buNone/>
            </a:pPr>
            <a:endParaRPr lang="fi-FI" dirty="0"/>
          </a:p>
        </p:txBody>
      </p:sp>
      <p:sp>
        <p:nvSpPr>
          <p:cNvPr id="4" name="Alatunnisteen paikkamerkki 3"/>
          <p:cNvSpPr>
            <a:spLocks noGrp="1"/>
          </p:cNvSpPr>
          <p:nvPr>
            <p:ph type="ftr" sz="quarter" idx="11"/>
          </p:nvPr>
        </p:nvSpPr>
        <p:spPr>
          <a:xfrm>
            <a:off x="3505200" y="6492876"/>
            <a:ext cx="2895600" cy="365125"/>
          </a:xfrm>
        </p:spPr>
        <p:txBody>
          <a:bodyPr/>
          <a:lstStyle/>
          <a:p>
            <a:r>
              <a:rPr lang="fi-FI" smtClean="0"/>
              <a:t>31.7.2014 / Varala / JIn</a:t>
            </a:r>
            <a:endParaRPr lang="fi-FI" dirty="0"/>
          </a:p>
        </p:txBody>
      </p:sp>
      <p:sp>
        <p:nvSpPr>
          <p:cNvPr id="5" name="Dian numeron paikkamerkki 4"/>
          <p:cNvSpPr>
            <a:spLocks noGrp="1"/>
          </p:cNvSpPr>
          <p:nvPr>
            <p:ph type="sldNum" sz="quarter" idx="12"/>
          </p:nvPr>
        </p:nvSpPr>
        <p:spPr>
          <a:xfrm>
            <a:off x="6934200" y="6492875"/>
            <a:ext cx="2133600" cy="365125"/>
          </a:xfrm>
        </p:spPr>
        <p:txBody>
          <a:bodyPr/>
          <a:lstStyle/>
          <a:p>
            <a:fld id="{6DC01E81-98A7-4518-8600-440CC6812714}" type="slidenum">
              <a:rPr lang="fi-FI" smtClean="0"/>
              <a:pPr/>
              <a:t>8</a:t>
            </a:fld>
            <a:endParaRPr lang="fi-FI" dirty="0"/>
          </a:p>
        </p:txBody>
      </p:sp>
    </p:spTree>
    <p:extLst>
      <p:ext uri="{BB962C8B-B14F-4D97-AF65-F5344CB8AC3E}">
        <p14:creationId xmlns:p14="http://schemas.microsoft.com/office/powerpoint/2010/main" val="3304925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1"/>
          <p:cNvSpPr>
            <a:spLocks noChangeArrowheads="1"/>
          </p:cNvSpPr>
          <p:nvPr/>
        </p:nvSpPr>
        <p:spPr bwMode="auto">
          <a:xfrm>
            <a:off x="-159568" y="0"/>
            <a:ext cx="10065568" cy="6858000"/>
          </a:xfrm>
          <a:prstGeom prst="rect">
            <a:avLst/>
          </a:prstGeom>
          <a:solidFill>
            <a:srgbClr val="0066CC"/>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fi-FI" altLang="fi-FI"/>
          </a:p>
        </p:txBody>
      </p:sp>
      <p:pic>
        <p:nvPicPr>
          <p:cNvPr id="12697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4351" y="317500"/>
            <a:ext cx="110966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6980" name="Rectangle 3"/>
          <p:cNvSpPr>
            <a:spLocks noChangeArrowheads="1"/>
          </p:cNvSpPr>
          <p:nvPr/>
        </p:nvSpPr>
        <p:spPr bwMode="auto">
          <a:xfrm>
            <a:off x="2742004" y="3044826"/>
            <a:ext cx="4420419" cy="402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S PGothic" panose="020B0600070205080204" pitchFamily="34" charset="-128"/>
              </a:defRPr>
            </a:lvl2pPr>
            <a:lvl3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Arial" panose="020B0604020202020204" pitchFamily="34" charset="0"/>
                <a:ea typeface="MS PGothic" panose="020B0600070205080204" pitchFamily="34" charset="-128"/>
              </a:defRPr>
            </a:lvl3pPr>
            <a:lvl4pPr>
              <a:spcBef>
                <a:spcPts val="3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4pPr>
            <a:lvl5pPr>
              <a:spcBef>
                <a:spcPts val="3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35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fi-FI" altLang="fi-FI" b="1" dirty="0" smtClean="0">
                <a:solidFill>
                  <a:srgbClr val="FFFFFF"/>
                </a:solidFill>
              </a:rPr>
              <a:t>RIKKEET JA MUUT SÄÄNTÖASIAT</a:t>
            </a:r>
            <a:endParaRPr lang="fi-FI" altLang="fi-FI" b="1" dirty="0">
              <a:solidFill>
                <a:srgbClr val="FFFFFF"/>
              </a:solidFill>
            </a:endParaRPr>
          </a:p>
        </p:txBody>
      </p:sp>
    </p:spTree>
    <p:extLst>
      <p:ext uri="{BB962C8B-B14F-4D97-AF65-F5344CB8AC3E}">
        <p14:creationId xmlns:p14="http://schemas.microsoft.com/office/powerpoint/2010/main" val="32915730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JL">
  <a:themeElements>
    <a:clrScheme name="SJL">
      <a:dk1>
        <a:srgbClr val="000000"/>
      </a:dk1>
      <a:lt1>
        <a:srgbClr val="FFFFFF"/>
      </a:lt1>
      <a:dk2>
        <a:srgbClr val="000000"/>
      </a:dk2>
      <a:lt2>
        <a:srgbClr val="808080"/>
      </a:lt2>
      <a:accent1>
        <a:srgbClr val="B1D8F0"/>
      </a:accent1>
      <a:accent2>
        <a:srgbClr val="0075C8"/>
      </a:accent2>
      <a:accent3>
        <a:srgbClr val="FFFFFF"/>
      </a:accent3>
      <a:accent4>
        <a:srgbClr val="FABB00"/>
      </a:accent4>
      <a:accent5>
        <a:srgbClr val="B1D8F0"/>
      </a:accent5>
      <a:accent6>
        <a:srgbClr val="0075C8"/>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9567eecbffa4c83af80b492772589e8 xmlns="8d672353-9fe5-4e86-97b5-cc254c9ebdde">
      <Terms xmlns="http://schemas.microsoft.com/office/infopath/2007/PartnerControls"/>
    </m9567eecbffa4c83af80b492772589e8>
    <Info xmlns="8c970cf0-2fa7-473b-a391-256d870ffa3e" xsi:nil="true"/>
    <Tulostettu xmlns="8c970cf0-2fa7-473b-a391-256d870ffa3e">false</Tulostettu>
    <Document_x0020_type xmlns="8c970cf0-2fa7-473b-a391-256d870ffa3e" xsi:nil="true"/>
    <TaxCatchAll xmlns="8d672353-9fe5-4e86-97b5-cc254c9ebdd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ti" ma:contentTypeID="0x01010027B4BA39F89A6C49AC18D16970BA6A0E" ma:contentTypeVersion="8" ma:contentTypeDescription="Yleinen dokumentti" ma:contentTypeScope="" ma:versionID="f60979084bf7008d0b6087419924c252">
  <xsd:schema xmlns:xsd="http://www.w3.org/2001/XMLSchema" xmlns:xs="http://www.w3.org/2001/XMLSchema" xmlns:p="http://schemas.microsoft.com/office/2006/metadata/properties" xmlns:ns2="8d672353-9fe5-4e86-97b5-cc254c9ebdde" xmlns:ns3="8c970cf0-2fa7-473b-a391-256d870ffa3e" targetNamespace="http://schemas.microsoft.com/office/2006/metadata/properties" ma:root="true" ma:fieldsID="c6e46cb6bac2dde7bf14c7bb3e85c55f" ns2:_="" ns3:_="">
    <xsd:import namespace="8d672353-9fe5-4e86-97b5-cc254c9ebdde"/>
    <xsd:import namespace="8c970cf0-2fa7-473b-a391-256d870ffa3e"/>
    <xsd:element name="properties">
      <xsd:complexType>
        <xsd:sequence>
          <xsd:element name="documentManagement">
            <xsd:complexType>
              <xsd:all>
                <xsd:element ref="ns2:m9567eecbffa4c83af80b492772589e8" minOccurs="0"/>
                <xsd:element ref="ns2:TaxCatchAll" minOccurs="0"/>
                <xsd:element ref="ns3:Document_x0020_type" minOccurs="0"/>
                <xsd:element ref="ns3:Info" minOccurs="0"/>
                <xsd:element ref="ns3:Tulostettu"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672353-9fe5-4e86-97b5-cc254c9ebdde" elementFormDefault="qualified">
    <xsd:import namespace="http://schemas.microsoft.com/office/2006/documentManagement/types"/>
    <xsd:import namespace="http://schemas.microsoft.com/office/infopath/2007/PartnerControls"/>
    <xsd:element name="m9567eecbffa4c83af80b492772589e8" ma:index="9" nillable="true" ma:taxonomy="true" ma:internalName="m9567eecbffa4c83af80b492772589e8" ma:taxonomyFieldName="THCoreTaxTags" ma:displayName="Tags" ma:fieldId="{69567eec-bffa-4c83-af80-b492772589e8}" ma:taxonomyMulti="true" ma:sspId="ce1f7397-f340-482f-bf17-70fc3aad38cf" ma:termSetId="dbdaed2e-0076-4209-957c-8885820e88a1" ma:anchorId="00000000-0000-0000-0000-000000000000" ma:open="true" ma:isKeyword="false">
      <xsd:complexType>
        <xsd:sequence>
          <xsd:element ref="pc:Terms" minOccurs="0" maxOccurs="1"/>
        </xsd:sequence>
      </xsd:complexType>
    </xsd:element>
    <xsd:element name="TaxCatchAll" ma:index="10" nillable="true" ma:displayName="Taxonomy Catch All Column" ma:hidden="true" ma:list="{bf6a4e65-135d-42a8-9341-68e37dac4d43}" ma:internalName="TaxCatchAll" ma:showField="CatchAllData" ma:web="8d672353-9fe5-4e86-97b5-cc254c9ebdd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c970cf0-2fa7-473b-a391-256d870ffa3e" elementFormDefault="qualified">
    <xsd:import namespace="http://schemas.microsoft.com/office/2006/documentManagement/types"/>
    <xsd:import namespace="http://schemas.microsoft.com/office/infopath/2007/PartnerControls"/>
    <xsd:element name="Document_x0020_type" ma:index="11" nillable="true" ma:displayName="Document type" ma:format="Dropdown" ma:internalName="Document_x0020_type">
      <xsd:simpleType>
        <xsd:restriction base="dms:Choice">
          <xsd:enumeration value="Proposal"/>
          <xsd:enumeration value="RFP"/>
          <xsd:enumeration value="Agreement"/>
          <xsd:enumeration value="Presentation"/>
          <xsd:enumeration value="Other"/>
        </xsd:restriction>
      </xsd:simpleType>
    </xsd:element>
    <xsd:element name="Info" ma:index="12" nillable="true" ma:displayName="Info" ma:internalName="Info">
      <xsd:simpleType>
        <xsd:restriction base="dms:Text">
          <xsd:maxLength value="255"/>
        </xsd:restriction>
      </xsd:simpleType>
    </xsd:element>
    <xsd:element name="Tulostettu" ma:index="13" nillable="true" ma:displayName="Tulostettu" ma:default="0" ma:internalName="Tulostettu">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95196B-F770-4C21-A3BD-0C87CBEA4AEA}">
  <ds:schemaRefs>
    <ds:schemaRef ds:uri="http://purl.org/dc/dcmitype/"/>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8c970cf0-2fa7-473b-a391-256d870ffa3e"/>
    <ds:schemaRef ds:uri="8d672353-9fe5-4e86-97b5-cc254c9ebdde"/>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A0EDD864-2530-4635-A1D3-264D3706FEB6}">
  <ds:schemaRefs>
    <ds:schemaRef ds:uri="http://schemas.microsoft.com/sharepoint/v3/contenttype/forms"/>
  </ds:schemaRefs>
</ds:datastoreItem>
</file>

<file path=customXml/itemProps3.xml><?xml version="1.0" encoding="utf-8"?>
<ds:datastoreItem xmlns:ds="http://schemas.openxmlformats.org/officeDocument/2006/customXml" ds:itemID="{DEC4AFE7-FBBB-4D32-8490-BD1CE6FA19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672353-9fe5-4e86-97b5-cc254c9ebdde"/>
    <ds:schemaRef ds:uri="8c970cf0-2fa7-473b-a391-256d870ffa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6705</TotalTime>
  <Words>3100</Words>
  <Application>Microsoft Office PowerPoint</Application>
  <PresentationFormat>A4-paperi (210 x 297 mm)</PresentationFormat>
  <Paragraphs>422</Paragraphs>
  <Slides>58</Slides>
  <Notes>19</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58</vt:i4>
      </vt:variant>
    </vt:vector>
  </HeadingPairs>
  <TitlesOfParts>
    <vt:vector size="66" baseType="lpstr">
      <vt:lpstr>Microsoft YaHei</vt:lpstr>
      <vt:lpstr>ＭＳ Ｐゴシック</vt:lpstr>
      <vt:lpstr>ＭＳ Ｐゴシック</vt:lpstr>
      <vt:lpstr>Arial</vt:lpstr>
      <vt:lpstr>Calibri</vt:lpstr>
      <vt:lpstr>Helvetica</vt:lpstr>
      <vt:lpstr>Times New Roman</vt:lpstr>
      <vt:lpstr>SJL</vt:lpstr>
      <vt:lpstr>KERTAUSKURSSI 2014</vt:lpstr>
      <vt:lpstr>PowerPoint-esitys</vt:lpstr>
      <vt:lpstr>Sääntö 116 – SOPIMATON KÄYTÖS  TUOMARISTOA KOHTAAN </vt:lpstr>
      <vt:lpstr>Sääntö 116 – SOPIMATON KÄYTÖS  TUOMARISTOA KOHTAAN </vt:lpstr>
      <vt:lpstr>Sääntö 117 – JOUKKUERANGAISTUS</vt:lpstr>
      <vt:lpstr>Sääntö 163 – PILKKAAMINEN</vt:lpstr>
      <vt:lpstr>Sääntö 168 – EPÄURHEILIJAMAINEN KÄYTÖS (1)</vt:lpstr>
      <vt:lpstr>Sääntö 168 – EPÄURHEILIJAMAINEN KÄYTÖS (2)</vt:lpstr>
      <vt:lpstr>PowerPoint-esitys</vt:lpstr>
      <vt:lpstr>Alueiden kokojen vakiointi (2)</vt:lpstr>
      <vt:lpstr>OSA 5 – PELISÄÄNNÖT / YLEISTÄ</vt:lpstr>
      <vt:lpstr>Sääntö 29 – VAARALLINEN VARUSTE</vt:lpstr>
      <vt:lpstr>Sääntö 49 – KIEKKO PELISSÄ</vt:lpstr>
      <vt:lpstr>Sääntö 82 – SIIRRETTY PAITSIOTILANNE</vt:lpstr>
      <vt:lpstr>Sääntö 86 – LOUKKAANTUNUT TUOMARI (1)</vt:lpstr>
      <vt:lpstr>Sääntö 100 –  RANGAISTUKSIA VOIDAAN TUOMITA</vt:lpstr>
      <vt:lpstr>Rikkeen rangaistavuuden arviointi</vt:lpstr>
      <vt:lpstr>Sääntö 118 – PUREMINEN</vt:lpstr>
      <vt:lpstr>Sääntö 120 – RIKKOUTUNUT MAILA / PELAAMINEN – KORVAAMINEN (1)</vt:lpstr>
      <vt:lpstr>Sääntö 121 – MAILAN PÄÄLLÄ LYÖNTI</vt:lpstr>
      <vt:lpstr>Sääntö 125 – LEIKKAUS</vt:lpstr>
      <vt:lpstr>Sääntö 120 – RIKKOUTUNUT MAILA / PELAAMINEN – KORVAAMINEN (2)</vt:lpstr>
      <vt:lpstr>Sääntö 124 – PÄÄN TAI NISKAN ALUEELLE KOHDISTUVA TAKLAUS</vt:lpstr>
      <vt:lpstr>Sääntö 137 – PELIN VIIVYTTÄMINEN / RIKE ALOITUSTAPAHTUMASSA</vt:lpstr>
      <vt:lpstr>Sääntö 141 – TAPPELU</vt:lpstr>
      <vt:lpstr>Sääntö 150 – ESTÄMINEN</vt:lpstr>
      <vt:lpstr>Sääntö 160 – SLEW-FOOTING (voimakas/väkivaltainen jalkapyyhkäisy)</vt:lpstr>
      <vt:lpstr>Sääntö 159 – HUITOMINEN (2)</vt:lpstr>
      <vt:lpstr>Muita huomiota</vt:lpstr>
      <vt:lpstr>PowerPoint-esitys</vt:lpstr>
      <vt:lpstr>Sääntö 87 – PELAAJA JÄÄLLÄ  / PELAAJA POISSA JÄÄLTÄ</vt:lpstr>
      <vt:lpstr>Sääntö 88 – PELAAJIEN VAIHTA- MINEN PELITILANTEEN AIKANA (2)</vt:lpstr>
      <vt:lpstr>Sääntö 88 – PELAAJIEN VAIHTA- MINEN PELITILANTEEN AIKANA (3)</vt:lpstr>
      <vt:lpstr>Sääntö 90 – PELAAJAPENKKI  PÄÄTYALUEEN PUOLELLA / PAITSIO</vt:lpstr>
      <vt:lpstr>Sääntö 93 – PELAAJIEN VAIHTAMINEN PITKÄN YHTEYDESSÄ </vt:lpstr>
      <vt:lpstr>Sääntö 96 – MAALINTEKO LUISTIMELLA (1)</vt:lpstr>
      <vt:lpstr>Sääntö 98 – MAALIN HYLKÄÄMINEN /  MAALI POIS PAIKALTAAN (1)</vt:lpstr>
      <vt:lpstr>Sääntö 98 – MAALIN HYLKÄÄMINEN /  MAALI POIS PAIKALTAAN (2)</vt:lpstr>
      <vt:lpstr>Sääntö 72 –  KIEKKO ULOS MAALIN/-VERKON KAUTTA</vt:lpstr>
      <vt:lpstr>Sääntö 53 – ALOITUSPAIKAN MÄÄRITTÄMINEN / RANGAISTUKSIA TUOMITTU</vt:lpstr>
      <vt:lpstr>Sääntö 58 – ALOITUKSEN SUORITUSTAPA</vt:lpstr>
      <vt:lpstr>Sääntö 171 – RANGAISTUSLAUKAUKSEN TUOMITSEMINEN / LÄPIAJO</vt:lpstr>
      <vt:lpstr>Sääntö 178 – TOIMINTA RANGAISTUSLAUKAUKSESSA / ERITYISTILANTEET (1)</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SJL</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SJL</dc:creator>
  <cp:lastModifiedBy>Jarkko Mänttäri</cp:lastModifiedBy>
  <cp:revision>432</cp:revision>
  <cp:lastPrinted>2014-02-03T10:44:56Z</cp:lastPrinted>
  <dcterms:created xsi:type="dcterms:W3CDTF">2008-06-27T09:40:51Z</dcterms:created>
  <dcterms:modified xsi:type="dcterms:W3CDTF">2014-08-18T12:16:16Z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0x01010027B4BA39F89A6C49AC18D16970BA6A0E</vt:lpwstr>
  </property>
</Properties>
</file>